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13"/>
  </p:handoutMasterIdLst>
  <p:sldIdLst>
    <p:sldId id="256" r:id="rId5"/>
    <p:sldId id="257" r:id="rId6"/>
    <p:sldId id="258" r:id="rId7"/>
    <p:sldId id="269" r:id="rId8"/>
    <p:sldId id="266" r:id="rId9"/>
    <p:sldId id="267" r:id="rId10"/>
    <p:sldId id="268" r:id="rId11"/>
    <p:sldId id="261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253D"/>
    <a:srgbClr val="557996"/>
    <a:srgbClr val="7498B6"/>
    <a:srgbClr val="94B8D7"/>
    <a:srgbClr val="C4D7E8"/>
    <a:srgbClr val="274472"/>
    <a:srgbClr val="2F5F98"/>
    <a:srgbClr val="5885AF"/>
    <a:srgbClr val="41729F"/>
    <a:srgbClr val="C6D4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AB14FC-63BB-4D45-89D5-977FADB62CF8}" v="25" dt="2023-11-02T20:44:23.8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DE8F55E-3564-59E0-6AB4-0A68F59932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C491CA-AD82-21DA-B6AF-104C3C6492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5CE21-4FFD-43E4-9BE1-44B69E389DE4}" type="datetimeFigureOut">
              <a:rPr lang="es-CO" smtClean="0"/>
              <a:t>2/11/2023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018EA8-D50D-6048-06A1-98CC923A5F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885154-3EB1-CC47-4591-C970E8A909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897CF-0428-44F3-9C91-0685A4FB6EB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0061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6805B226-F693-E23A-0AC6-0487A3BCF4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100"/>
            <a:ext cx="12191733" cy="685814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2/11/2023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5255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D64394-963E-D625-32AA-BDFC76B6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2/11/2023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F68054-34D7-9279-DFD5-715512BF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16C35A-4761-CBE9-49AD-2C3A492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F03094B-3B2A-4C1A-84F1-903486D2D0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50"/>
            <a:ext cx="12192000" cy="685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6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4201D2B-7635-B428-D717-5BAA3AF3AB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50"/>
            <a:ext cx="12192000" cy="685829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2/11/2023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546D40A-96B8-D561-0EFF-E423FA89EF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" y="0"/>
            <a:ext cx="12191733" cy="685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07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2/11/2023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FE73CBD-6DB6-1214-E362-FB219C18C3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150"/>
            <a:ext cx="12191998" cy="685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7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0128F-3548-EBBF-BD29-1EB1D245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11771-8F44-52FC-9741-53E17FE37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0D0EFA-890A-CDAE-F1B6-CDA7C84A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2/11/2023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3C958-22C5-59D4-D584-C88407A5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41F80-8960-189A-2E8E-15505E6A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AE9DE903-E886-C822-0B1C-5FE52121B8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" y="0"/>
            <a:ext cx="1219146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970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1F210-8371-C703-B82E-47C593C7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5A348-98B3-3879-5E17-CB0127E64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F33D3A-1132-9B1A-B962-CD60ABDB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E0D49E-7178-69A3-8F58-4D4C48A6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2/11/2023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5CC090-A935-39EC-1352-2703D777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37035-180E-0152-1228-EECA4427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6693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AB338-F339-66BE-83C6-7A3F6FEC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935FC1-EFEA-9E70-C955-E0F46AFA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A0A90-FD8F-D098-9E3C-8B3903C7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F47486-611C-6371-6BFF-C8AADB90A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A5BFE2-9B56-F9FE-1317-1698B3D8A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8251A3-C7BF-3DF9-1006-6349C94F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2/11/2023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4687DF-C287-0B90-0384-AC46566F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92D22D-0268-7F05-56E0-5963F89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57333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FE461-F01D-222B-4C7C-57D2AA86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FB908D-19D2-F83C-4039-D58C06EC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2/11/2023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7D68EF-BFF2-A72E-07EE-5E72D7A4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8FE25A-BF2A-CF99-7E87-C956434B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7142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9DC9B7-1E4F-7D26-4BD7-745061F4E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2/11/2023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F5816B9-11D6-2A5A-0FD1-DB0FC94DB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A788D0-F4D3-2B6C-9239-17F58235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2749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11F9C-4982-DC10-47A7-6087D797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2D4D84-B18F-DC4C-91BD-C2D2452F6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4A5BCA-21FB-4F80-5D90-71B92FADA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C4DC66-6DB7-E14E-1352-1E2E2ED4E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2/11/2023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AEA652-EF40-005F-FF90-AD253E40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AB725-99AA-BB55-8E39-F039EB14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5096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65C95-5503-7D88-003E-0E2E5F911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C4D1E-48F0-A1F3-F9C4-7B875CE8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0E517-DE99-33E7-2751-3A45597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892408-C707-58E8-CE35-B1C506B7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2/11/2023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293AC-92C2-E7E4-0ECB-1F609042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B57530-0A48-7CB0-27F9-91E06553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2666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C3E2-E170-9268-25A1-AE60BCD4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DC4665-0C8C-E09A-7C93-4DB3CB0A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63F176-85B0-9D54-437B-996F56A1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2/11/2023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9FF4C6-8C08-CBB4-3CE2-59E6FA53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7E2D5-E6C7-D872-FB2D-BAF97048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8054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AB6635-A1FA-05FB-BAB0-2B865D525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005000-C67B-39FC-C963-1BE222E2F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7B06B-FF69-1B1F-5058-EED75F49A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2/11/2023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E3432-7CD9-B690-69AF-9AB3EC20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BBF71-D1BB-B37A-0A5C-4B7A1432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82265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842174-351A-5C35-E775-1CDC59E1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D2E68F-9A0D-D89E-ED06-73EDB9E63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A95696-420C-C45E-6F3E-ED258E8D8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A6FAC-9192-436B-870E-80DDE60983C7}" type="datetimeFigureOut">
              <a:rPr lang="es-CO" smtClean="0"/>
              <a:t>2/11/2023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EF4216-2A8E-0656-28FD-6CAD51853C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FEC2FF-6B1B-D345-F657-95FAADED4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2606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51" r:id="rId4"/>
    <p:sldLayoutId id="2147483650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svg"/><Relationship Id="rId18" Type="http://schemas.openxmlformats.org/officeDocument/2006/relationships/image" Target="../media/image35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09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ED4369D-6414-318E-76F7-57BE0461DE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884" y="3429000"/>
            <a:ext cx="8560904" cy="74619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s-ES" sz="5400" b="1" dirty="0">
                <a:solidFill>
                  <a:schemeClr val="bg1"/>
                </a:solidFill>
                <a:latin typeface="Nunito Sans Light" panose="00000400000000000000" pitchFamily="2" charset="0"/>
              </a:rPr>
              <a:t>I</a:t>
            </a:r>
            <a:r>
              <a:rPr lang="es-ES" sz="4800" b="1" dirty="0">
                <a:solidFill>
                  <a:schemeClr val="bg1"/>
                </a:solidFill>
                <a:latin typeface="Nunito Sans Light" panose="00000400000000000000" pitchFamily="2" charset="0"/>
              </a:rPr>
              <a:t>nforme de Seguimiento</a:t>
            </a:r>
            <a:br>
              <a:rPr lang="es-ES" sz="4400" b="1" dirty="0">
                <a:solidFill>
                  <a:schemeClr val="bg1"/>
                </a:solidFill>
                <a:latin typeface="Nunito Sans Light" panose="00000400000000000000" pitchFamily="2" charset="0"/>
              </a:rPr>
            </a:br>
            <a:r>
              <a:rPr lang="es-ES" sz="4400" b="1" dirty="0">
                <a:solidFill>
                  <a:schemeClr val="bg1"/>
                </a:solidFill>
                <a:latin typeface="Nunito Sans Light" panose="00000400000000000000" pitchFamily="2" charset="0"/>
              </a:rPr>
              <a:t>PLAN DE ACCIÓN</a:t>
            </a:r>
            <a:br>
              <a:rPr lang="es-ES" sz="4400" b="1" dirty="0">
                <a:solidFill>
                  <a:schemeClr val="bg1"/>
                </a:solidFill>
                <a:latin typeface="Nunito Sans Light" panose="00000400000000000000" pitchFamily="2" charset="0"/>
              </a:rPr>
            </a:br>
            <a:r>
              <a:rPr lang="es-ES" sz="4400" b="1" dirty="0">
                <a:solidFill>
                  <a:schemeClr val="bg1"/>
                </a:solidFill>
                <a:latin typeface="Nunito Sans Light" panose="00000400000000000000" pitchFamily="2" charset="0"/>
              </a:rPr>
              <a:t>INSTITUCIONAL</a:t>
            </a:r>
            <a:endParaRPr lang="es-CO" sz="4400" b="1" dirty="0">
              <a:solidFill>
                <a:schemeClr val="bg1"/>
              </a:solidFill>
              <a:latin typeface="Nunito Sans Light" panose="00000400000000000000" pitchFamily="2" charset="0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79F939E5-434C-EB1C-DBCA-D8C50AB918FE}"/>
              </a:ext>
            </a:extLst>
          </p:cNvPr>
          <p:cNvCxnSpPr>
            <a:cxnSpLocks/>
          </p:cNvCxnSpPr>
          <p:nvPr/>
        </p:nvCxnSpPr>
        <p:spPr>
          <a:xfrm>
            <a:off x="689811" y="4443664"/>
            <a:ext cx="731519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2BE31EFC-E71A-4311-C50E-E9C9BF3857FB}"/>
              </a:ext>
            </a:extLst>
          </p:cNvPr>
          <p:cNvSpPr txBox="1"/>
          <p:nvPr/>
        </p:nvSpPr>
        <p:spPr>
          <a:xfrm>
            <a:off x="1018672" y="4551715"/>
            <a:ext cx="6930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  <a:latin typeface="Nunito Sans Light" panose="00000400000000000000" pitchFamily="2" charset="0"/>
              </a:rPr>
              <a:t>Corte a 30 de septiembre de 2023</a:t>
            </a:r>
            <a:endParaRPr lang="es-CO" dirty="0">
              <a:solidFill>
                <a:schemeClr val="bg1"/>
              </a:solidFill>
              <a:latin typeface="Nunito Sans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97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2567A167-D648-5F17-6ABC-39D4BA1EB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8060" y="735715"/>
            <a:ext cx="5550572" cy="2387600"/>
          </a:xfrm>
        </p:spPr>
        <p:txBody>
          <a:bodyPr>
            <a:normAutofit/>
          </a:bodyPr>
          <a:lstStyle/>
          <a:p>
            <a:r>
              <a:rPr lang="es-ES" sz="3000" b="1" dirty="0">
                <a:latin typeface="Nunito Sans ExtraBold" panose="00000900000000000000" pitchFamily="2" charset="0"/>
              </a:rPr>
              <a:t>Plan de Acción</a:t>
            </a:r>
            <a:br>
              <a:rPr lang="es-ES" sz="3000" b="1" dirty="0">
                <a:latin typeface="Nunito Sans ExtraBold" panose="00000900000000000000" pitchFamily="2" charset="0"/>
              </a:rPr>
            </a:br>
            <a:r>
              <a:rPr lang="es-ES" sz="3000" b="1" dirty="0">
                <a:latin typeface="Nunito Sans ExtraBold" panose="00000900000000000000" pitchFamily="2" charset="0"/>
              </a:rPr>
              <a:t>Institucional</a:t>
            </a:r>
            <a:br>
              <a:rPr lang="es-ES" sz="3000" b="1" dirty="0">
                <a:latin typeface="Nunito Sans ExtraBold" panose="00000900000000000000" pitchFamily="2" charset="0"/>
              </a:rPr>
            </a:br>
            <a:r>
              <a:rPr lang="es-ES" sz="3000" b="1" dirty="0">
                <a:latin typeface="Nunito Sans ExtraBold" panose="00000900000000000000" pitchFamily="2" charset="0"/>
              </a:rPr>
              <a:t>2023 </a:t>
            </a:r>
            <a:endParaRPr lang="es-CO" sz="3000" b="1" dirty="0">
              <a:latin typeface="Nunito Sans ExtraBold" panose="00000900000000000000" pitchFamily="2" charset="0"/>
            </a:endParaRP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0F7C8DA4-0A3B-71BF-FCDD-BC3D8AEEB76A}"/>
              </a:ext>
            </a:extLst>
          </p:cNvPr>
          <p:cNvCxnSpPr>
            <a:cxnSpLocks/>
          </p:cNvCxnSpPr>
          <p:nvPr/>
        </p:nvCxnSpPr>
        <p:spPr>
          <a:xfrm>
            <a:off x="6096000" y="3212758"/>
            <a:ext cx="3818021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839D9871-1264-E63A-8F71-E807A78A8F39}"/>
              </a:ext>
            </a:extLst>
          </p:cNvPr>
          <p:cNvSpPr txBox="1"/>
          <p:nvPr/>
        </p:nvSpPr>
        <p:spPr>
          <a:xfrm>
            <a:off x="4668250" y="3275111"/>
            <a:ext cx="693019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Corte a 30 de septiembre de 2023</a:t>
            </a:r>
            <a:endParaRPr lang="es-CO" sz="1400" dirty="0">
              <a:solidFill>
                <a:schemeClr val="bg2">
                  <a:lumMod val="50000"/>
                </a:schemeClr>
              </a:solidFill>
              <a:latin typeface="Nunito Sans Light" panose="00000400000000000000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BBF096D-455D-856C-C836-6C6C36ADEF22}"/>
              </a:ext>
            </a:extLst>
          </p:cNvPr>
          <p:cNvSpPr txBox="1"/>
          <p:nvPr/>
        </p:nvSpPr>
        <p:spPr>
          <a:xfrm>
            <a:off x="5710986" y="3831299"/>
            <a:ext cx="48447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0" i="0" dirty="0">
                <a:solidFill>
                  <a:schemeClr val="bg2">
                    <a:lumMod val="50000"/>
                  </a:schemeClr>
                </a:solidFill>
                <a:effectLst/>
                <a:latin typeface="Nunito Sans Light" panose="00000400000000000000" pitchFamily="2" charset="0"/>
              </a:rPr>
              <a:t>El Ministerio de Relaciones Exteriores, a través de sus Áreas Internas y las Misiones de Colombia en el Exterior, con corte al 30 de septiembre de 2023, ha formulado </a:t>
            </a:r>
            <a:r>
              <a:rPr lang="es-ES" b="1" i="0" dirty="0">
                <a:solidFill>
                  <a:schemeClr val="bg2">
                    <a:lumMod val="50000"/>
                  </a:schemeClr>
                </a:solidFill>
                <a:effectLst/>
                <a:latin typeface="Nunito Sans Light" panose="00000400000000000000" pitchFamily="2" charset="0"/>
              </a:rPr>
              <a:t>8.294 acciones</a:t>
            </a:r>
            <a:r>
              <a:rPr lang="es-ES" b="0" i="0" dirty="0">
                <a:solidFill>
                  <a:schemeClr val="bg2">
                    <a:lumMod val="50000"/>
                  </a:schemeClr>
                </a:solidFill>
                <a:effectLst/>
                <a:latin typeface="Nunito Sans Light" panose="00000400000000000000" pitchFamily="2" charset="0"/>
              </a:rPr>
              <a:t>, compiladas en la cuarta versión de Plan de Acción Institucional 2023.</a:t>
            </a:r>
            <a:endParaRPr lang="es-CO" dirty="0">
              <a:solidFill>
                <a:schemeClr val="bg2">
                  <a:lumMod val="50000"/>
                </a:schemeClr>
              </a:solidFill>
              <a:latin typeface="Nunito Sans Light" panose="00000400000000000000" pitchFamily="2" charset="0"/>
            </a:endParaRP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2D54C9C7-FE05-AB23-6AE8-FBCE431EB5CB}"/>
              </a:ext>
            </a:extLst>
          </p:cNvPr>
          <p:cNvGrpSpPr/>
          <p:nvPr/>
        </p:nvGrpSpPr>
        <p:grpSpPr>
          <a:xfrm>
            <a:off x="1027260" y="1555555"/>
            <a:ext cx="4320000" cy="4320000"/>
            <a:chOff x="768644" y="1555555"/>
            <a:chExt cx="4320000" cy="4320000"/>
          </a:xfrm>
        </p:grpSpPr>
        <p:pic>
          <p:nvPicPr>
            <p:cNvPr id="13" name="Google Shape;92;p1" descr="esultado de imagen para cancilleria colombia">
              <a:extLst>
                <a:ext uri="{FF2B5EF4-FFF2-40B4-BE49-F238E27FC236}">
                  <a16:creationId xmlns:a16="http://schemas.microsoft.com/office/drawing/2014/main" id="{07E25BFF-4E44-6631-A81A-E30A6DB4DD06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30847" r="16699" b="508"/>
            <a:stretch/>
          </p:blipFill>
          <p:spPr>
            <a:xfrm>
              <a:off x="945076" y="1735555"/>
              <a:ext cx="3960000" cy="3960000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433A85B8-894C-2A76-2B32-CC57DEA83DE8}"/>
                </a:ext>
              </a:extLst>
            </p:cNvPr>
            <p:cNvSpPr/>
            <p:nvPr/>
          </p:nvSpPr>
          <p:spPr>
            <a:xfrm>
              <a:off x="768644" y="1555555"/>
              <a:ext cx="4320000" cy="4320000"/>
            </a:xfrm>
            <a:prstGeom prst="ellipse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788A58-3D67-651B-4D4B-E95B2924F26F}"/>
              </a:ext>
            </a:extLst>
          </p:cNvPr>
          <p:cNvSpPr txBox="1"/>
          <p:nvPr/>
        </p:nvSpPr>
        <p:spPr>
          <a:xfrm>
            <a:off x="5210982" y="6639446"/>
            <a:ext cx="17700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Helvetica" pitchFamily="2" charset="0"/>
              </a:rPr>
              <a:t>www. cancilleria.gov.co</a:t>
            </a:r>
          </a:p>
        </p:txBody>
      </p:sp>
    </p:spTree>
    <p:extLst>
      <p:ext uri="{BB962C8B-B14F-4D97-AF65-F5344CB8AC3E}">
        <p14:creationId xmlns:p14="http://schemas.microsoft.com/office/powerpoint/2010/main" val="2686043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6">
            <a:extLst>
              <a:ext uri="{FF2B5EF4-FFF2-40B4-BE49-F238E27FC236}">
                <a16:creationId xmlns:a16="http://schemas.microsoft.com/office/drawing/2014/main" id="{5373FFD8-F429-7893-D461-68E02D2F2D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225" y="606830"/>
            <a:ext cx="7796464" cy="900001"/>
          </a:xfrm>
        </p:spPr>
        <p:txBody>
          <a:bodyPr>
            <a:normAutofit/>
          </a:bodyPr>
          <a:lstStyle/>
          <a:p>
            <a:pPr algn="l"/>
            <a:r>
              <a:rPr lang="es-ES" sz="3000" b="1" dirty="0">
                <a:latin typeface="Nunito Sans Light" panose="00000400000000000000" pitchFamily="2" charset="0"/>
              </a:rPr>
              <a:t>Plan de Acción Institucional - PAI</a:t>
            </a:r>
            <a:endParaRPr lang="es-CO" sz="3000" dirty="0">
              <a:latin typeface="Nunito Sans ExtraBold" panose="00000900000000000000" pitchFamily="2" charset="0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3BEA977E-C83C-888F-E1EE-DD4789694A77}"/>
              </a:ext>
            </a:extLst>
          </p:cNvPr>
          <p:cNvCxnSpPr>
            <a:cxnSpLocks/>
          </p:cNvCxnSpPr>
          <p:nvPr/>
        </p:nvCxnSpPr>
        <p:spPr>
          <a:xfrm>
            <a:off x="593557" y="1450685"/>
            <a:ext cx="7395412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DEBD65C-452D-8AD4-4C23-B23D22EA5ED7}"/>
              </a:ext>
            </a:extLst>
          </p:cNvPr>
          <p:cNvSpPr txBox="1"/>
          <p:nvPr/>
        </p:nvSpPr>
        <p:spPr>
          <a:xfrm>
            <a:off x="507225" y="1530757"/>
            <a:ext cx="736332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Versión 4 - Corte a 30 de septiembre de 2023</a:t>
            </a:r>
            <a:endParaRPr lang="es-CO" sz="1400" dirty="0">
              <a:solidFill>
                <a:schemeClr val="bg2">
                  <a:lumMod val="50000"/>
                </a:schemeClr>
              </a:solidFill>
              <a:latin typeface="Nunito Sans Light" panose="00000400000000000000" pitchFamily="2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AEE6E7E-B342-26A6-4301-FA8442A4AA0B}"/>
              </a:ext>
            </a:extLst>
          </p:cNvPr>
          <p:cNvSpPr txBox="1"/>
          <p:nvPr/>
        </p:nvSpPr>
        <p:spPr>
          <a:xfrm>
            <a:off x="5210982" y="6639446"/>
            <a:ext cx="17700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Helvetica" pitchFamily="2" charset="0"/>
              </a:rPr>
              <a:t>www. cancilleria.gov.co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33D6AC6-C7D2-26BB-01E2-6259CD86F2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022"/>
          <a:stretch/>
        </p:blipFill>
        <p:spPr>
          <a:xfrm>
            <a:off x="3077962" y="3211030"/>
            <a:ext cx="5994758" cy="2856769"/>
          </a:xfrm>
          <a:prstGeom prst="rect">
            <a:avLst/>
          </a:prstGeom>
        </p:spPr>
      </p:pic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4812ACB0-A64C-4349-FDFB-8E9DFA12DE61}"/>
              </a:ext>
            </a:extLst>
          </p:cNvPr>
          <p:cNvSpPr/>
          <p:nvPr/>
        </p:nvSpPr>
        <p:spPr>
          <a:xfrm>
            <a:off x="299217" y="5127907"/>
            <a:ext cx="2669309" cy="900000"/>
          </a:xfrm>
          <a:prstGeom prst="roundRect">
            <a:avLst/>
          </a:prstGeom>
          <a:noFill/>
          <a:ln>
            <a:solidFill>
              <a:srgbClr val="02253D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6C0B8EB7-70F5-CE16-28EF-CCB59FCBD7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08760" y="5310663"/>
            <a:ext cx="443728" cy="443728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836B5736-64F4-0534-1D82-A365C2DB9C33}"/>
              </a:ext>
            </a:extLst>
          </p:cNvPr>
          <p:cNvSpPr txBox="1"/>
          <p:nvPr/>
        </p:nvSpPr>
        <p:spPr>
          <a:xfrm>
            <a:off x="409847" y="5208574"/>
            <a:ext cx="18828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Áreas Internas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1.829 acciones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22,1% del PAI</a:t>
            </a:r>
            <a:endParaRPr lang="es-CO" sz="1400" dirty="0">
              <a:solidFill>
                <a:schemeClr val="bg2">
                  <a:lumMod val="50000"/>
                </a:schemeClr>
              </a:solidFill>
              <a:latin typeface="Nunito Sans Light" panose="00000400000000000000" pitchFamily="2" charset="0"/>
            </a:endParaRPr>
          </a:p>
        </p:txBody>
      </p:sp>
      <p:pic>
        <p:nvPicPr>
          <p:cNvPr id="16" name="Gráfico 15">
            <a:extLst>
              <a:ext uri="{FF2B5EF4-FFF2-40B4-BE49-F238E27FC236}">
                <a16:creationId xmlns:a16="http://schemas.microsoft.com/office/drawing/2014/main" id="{5B4FDC79-9C5E-20F4-0146-7238F1DE86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50150" y="3735110"/>
            <a:ext cx="418825" cy="537189"/>
          </a:xfrm>
          <a:prstGeom prst="rect">
            <a:avLst/>
          </a:prstGeom>
        </p:spPr>
      </p:pic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12E277FC-B0AC-021C-3306-BF2B54F70AA3}"/>
              </a:ext>
            </a:extLst>
          </p:cNvPr>
          <p:cNvSpPr/>
          <p:nvPr/>
        </p:nvSpPr>
        <p:spPr>
          <a:xfrm>
            <a:off x="657434" y="3567955"/>
            <a:ext cx="2669309" cy="900000"/>
          </a:xfrm>
          <a:prstGeom prst="roundRect">
            <a:avLst/>
          </a:prstGeom>
          <a:noFill/>
          <a:ln>
            <a:solidFill>
              <a:srgbClr val="27447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65F9A06-902F-E857-448F-06C7B8CE85E0}"/>
              </a:ext>
            </a:extLst>
          </p:cNvPr>
          <p:cNvSpPr txBox="1"/>
          <p:nvPr/>
        </p:nvSpPr>
        <p:spPr>
          <a:xfrm>
            <a:off x="816989" y="3651081"/>
            <a:ext cx="18828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América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2.848 actividades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34,3% del PAI</a:t>
            </a:r>
            <a:endParaRPr lang="es-CO" sz="1400" dirty="0">
              <a:solidFill>
                <a:schemeClr val="bg2">
                  <a:lumMod val="50000"/>
                </a:schemeClr>
              </a:solidFill>
              <a:latin typeface="Nunito Sans Light" panose="00000400000000000000" pitchFamily="2" charset="0"/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804FEAB1-EDC3-D915-A71C-C2A977F7450B}"/>
              </a:ext>
            </a:extLst>
          </p:cNvPr>
          <p:cNvSpPr/>
          <p:nvPr/>
        </p:nvSpPr>
        <p:spPr>
          <a:xfrm>
            <a:off x="2639397" y="2177529"/>
            <a:ext cx="2669309" cy="900000"/>
          </a:xfrm>
          <a:prstGeom prst="roundRect">
            <a:avLst/>
          </a:prstGeom>
          <a:noFill/>
          <a:ln>
            <a:solidFill>
              <a:srgbClr val="557996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0" name="Gráfico 19">
            <a:extLst>
              <a:ext uri="{FF2B5EF4-FFF2-40B4-BE49-F238E27FC236}">
                <a16:creationId xmlns:a16="http://schemas.microsoft.com/office/drawing/2014/main" id="{79ED8907-3191-488C-5D09-6FECD7345F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86445" y="2369461"/>
            <a:ext cx="569111" cy="49922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DD794A1A-BFD7-C9D2-84B7-A7370E02F689}"/>
              </a:ext>
            </a:extLst>
          </p:cNvPr>
          <p:cNvSpPr txBox="1"/>
          <p:nvPr/>
        </p:nvSpPr>
        <p:spPr>
          <a:xfrm>
            <a:off x="2803570" y="2258196"/>
            <a:ext cx="18828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Asia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1.042 actividades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12,6% del PAI</a:t>
            </a:r>
            <a:endParaRPr lang="es-CO" sz="1400" dirty="0">
              <a:solidFill>
                <a:schemeClr val="bg2">
                  <a:lumMod val="50000"/>
                </a:schemeClr>
              </a:solidFill>
              <a:latin typeface="Nunito Sans Light" panose="00000400000000000000" pitchFamily="2" charset="0"/>
            </a:endParaRP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88740B33-2151-EA3F-A75B-AB06082FCDCD}"/>
              </a:ext>
            </a:extLst>
          </p:cNvPr>
          <p:cNvSpPr/>
          <p:nvPr/>
        </p:nvSpPr>
        <p:spPr>
          <a:xfrm>
            <a:off x="6476806" y="2163927"/>
            <a:ext cx="2669309" cy="900000"/>
          </a:xfrm>
          <a:prstGeom prst="roundRect">
            <a:avLst/>
          </a:prstGeom>
          <a:noFill/>
          <a:ln>
            <a:solidFill>
              <a:srgbClr val="7498B6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0" name="Gráfico 29">
            <a:extLst>
              <a:ext uri="{FF2B5EF4-FFF2-40B4-BE49-F238E27FC236}">
                <a16:creationId xmlns:a16="http://schemas.microsoft.com/office/drawing/2014/main" id="{4B2D26C8-B9C4-2780-3911-7816CF092C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69346" y="2356501"/>
            <a:ext cx="475248" cy="514853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E24F1258-5E6B-1B35-6392-A368230E9CBE}"/>
              </a:ext>
            </a:extLst>
          </p:cNvPr>
          <p:cNvSpPr txBox="1"/>
          <p:nvPr/>
        </p:nvSpPr>
        <p:spPr>
          <a:xfrm>
            <a:off x="7146193" y="2260655"/>
            <a:ext cx="18828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África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315 actividades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3,8% del PAI</a:t>
            </a:r>
            <a:endParaRPr lang="es-CO" sz="1400" dirty="0">
              <a:solidFill>
                <a:schemeClr val="bg2">
                  <a:lumMod val="50000"/>
                </a:schemeClr>
              </a:solidFill>
              <a:latin typeface="Nunito Sans Light" panose="00000400000000000000" pitchFamily="2" charset="0"/>
            </a:endParaRPr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900440BF-18EF-822F-C838-ABB87DAB6442}"/>
              </a:ext>
            </a:extLst>
          </p:cNvPr>
          <p:cNvSpPr/>
          <p:nvPr/>
        </p:nvSpPr>
        <p:spPr>
          <a:xfrm>
            <a:off x="8415014" y="3642011"/>
            <a:ext cx="2669309" cy="900000"/>
          </a:xfrm>
          <a:prstGeom prst="roundRect">
            <a:avLst/>
          </a:prstGeom>
          <a:noFill/>
          <a:ln>
            <a:solidFill>
              <a:srgbClr val="94B8D7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9" name="Gráfico 38">
            <a:extLst>
              <a:ext uri="{FF2B5EF4-FFF2-40B4-BE49-F238E27FC236}">
                <a16:creationId xmlns:a16="http://schemas.microsoft.com/office/drawing/2014/main" id="{B0E1D283-D43A-9EDB-C125-5F2D11BC1F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77400" y="3856798"/>
            <a:ext cx="595320" cy="490878"/>
          </a:xfrm>
          <a:prstGeom prst="rect">
            <a:avLst/>
          </a:prstGeom>
        </p:spPr>
      </p:pic>
      <p:sp>
        <p:nvSpPr>
          <p:cNvPr id="40" name="CuadroTexto 39">
            <a:extLst>
              <a:ext uri="{FF2B5EF4-FFF2-40B4-BE49-F238E27FC236}">
                <a16:creationId xmlns:a16="http://schemas.microsoft.com/office/drawing/2014/main" id="{4F35A398-D6E6-49C7-9067-AD74F4944676}"/>
              </a:ext>
            </a:extLst>
          </p:cNvPr>
          <p:cNvSpPr txBox="1"/>
          <p:nvPr/>
        </p:nvSpPr>
        <p:spPr>
          <a:xfrm>
            <a:off x="9146115" y="3697050"/>
            <a:ext cx="18828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Europa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2.199 actividades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26,5% del PAI</a:t>
            </a:r>
            <a:endParaRPr lang="es-CO" sz="1400" dirty="0">
              <a:solidFill>
                <a:schemeClr val="bg2">
                  <a:lumMod val="50000"/>
                </a:schemeClr>
              </a:solidFill>
              <a:latin typeface="Nunito Sans Light" panose="00000400000000000000" pitchFamily="2" charset="0"/>
            </a:endParaRPr>
          </a:p>
        </p:txBody>
      </p:sp>
      <p:sp>
        <p:nvSpPr>
          <p:cNvPr id="41" name="Rectángulo: esquinas redondeadas 40">
            <a:extLst>
              <a:ext uri="{FF2B5EF4-FFF2-40B4-BE49-F238E27FC236}">
                <a16:creationId xmlns:a16="http://schemas.microsoft.com/office/drawing/2014/main" id="{56DA29D7-2C3E-80AF-6034-C45B13182C0D}"/>
              </a:ext>
            </a:extLst>
          </p:cNvPr>
          <p:cNvSpPr/>
          <p:nvPr/>
        </p:nvSpPr>
        <p:spPr>
          <a:xfrm>
            <a:off x="9146115" y="5244618"/>
            <a:ext cx="2669309" cy="900000"/>
          </a:xfrm>
          <a:prstGeom prst="roundRect">
            <a:avLst/>
          </a:prstGeom>
          <a:noFill/>
          <a:ln>
            <a:solidFill>
              <a:srgbClr val="C4D7E8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rgbClr val="C1D7ED"/>
              </a:solidFill>
            </a:endParaRPr>
          </a:p>
        </p:txBody>
      </p:sp>
      <p:pic>
        <p:nvPicPr>
          <p:cNvPr id="42" name="Gráfico 41">
            <a:extLst>
              <a:ext uri="{FF2B5EF4-FFF2-40B4-BE49-F238E27FC236}">
                <a16:creationId xmlns:a16="http://schemas.microsoft.com/office/drawing/2014/main" id="{87C31B2D-0CC0-D3D9-B8AC-F43FD12C94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257170" y="5446330"/>
            <a:ext cx="610375" cy="496577"/>
          </a:xfrm>
          <a:prstGeom prst="rect">
            <a:avLst/>
          </a:prstGeom>
        </p:spPr>
      </p:pic>
      <p:sp>
        <p:nvSpPr>
          <p:cNvPr id="43" name="CuadroTexto 42">
            <a:extLst>
              <a:ext uri="{FF2B5EF4-FFF2-40B4-BE49-F238E27FC236}">
                <a16:creationId xmlns:a16="http://schemas.microsoft.com/office/drawing/2014/main" id="{AF6AE06E-7249-77A1-E4E4-138BFC2F94F2}"/>
              </a:ext>
            </a:extLst>
          </p:cNvPr>
          <p:cNvSpPr txBox="1"/>
          <p:nvPr/>
        </p:nvSpPr>
        <p:spPr>
          <a:xfrm>
            <a:off x="9938186" y="5309781"/>
            <a:ext cx="18828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Oceanía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61 actividades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0,7% del PAI</a:t>
            </a:r>
            <a:endParaRPr lang="es-CO" sz="1400" dirty="0">
              <a:solidFill>
                <a:schemeClr val="bg2">
                  <a:lumMod val="50000"/>
                </a:schemeClr>
              </a:solidFill>
              <a:latin typeface="Nunito Sans Light" panose="00000400000000000000" pitchFamily="2" charset="0"/>
            </a:endParaRPr>
          </a:p>
        </p:txBody>
      </p: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91F66516-AEA3-6CE1-C1AB-76C1999EE9BD}"/>
              </a:ext>
            </a:extLst>
          </p:cNvPr>
          <p:cNvCxnSpPr>
            <a:cxnSpLocks/>
          </p:cNvCxnSpPr>
          <p:nvPr/>
        </p:nvCxnSpPr>
        <p:spPr>
          <a:xfrm>
            <a:off x="2968526" y="5587068"/>
            <a:ext cx="351309" cy="0"/>
          </a:xfrm>
          <a:prstGeom prst="line">
            <a:avLst/>
          </a:prstGeom>
          <a:ln w="9525">
            <a:solidFill>
              <a:srgbClr val="02253D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51EA33FB-652C-E6F9-684D-60FE3EC6C0B7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3326743" y="4017955"/>
            <a:ext cx="783863" cy="0"/>
          </a:xfrm>
          <a:prstGeom prst="line">
            <a:avLst/>
          </a:prstGeom>
          <a:ln w="9525">
            <a:solidFill>
              <a:srgbClr val="274472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cto 82">
            <a:extLst>
              <a:ext uri="{FF2B5EF4-FFF2-40B4-BE49-F238E27FC236}">
                <a16:creationId xmlns:a16="http://schemas.microsoft.com/office/drawing/2014/main" id="{A6214A2B-5261-E639-BD1F-1A50A9450F29}"/>
              </a:ext>
            </a:extLst>
          </p:cNvPr>
          <p:cNvCxnSpPr>
            <a:cxnSpLocks/>
            <a:stCxn id="37" idx="1"/>
          </p:cNvCxnSpPr>
          <p:nvPr/>
        </p:nvCxnSpPr>
        <p:spPr>
          <a:xfrm flipH="1">
            <a:off x="7988969" y="4092011"/>
            <a:ext cx="426045" cy="0"/>
          </a:xfrm>
          <a:prstGeom prst="line">
            <a:avLst/>
          </a:prstGeom>
          <a:ln w="9525">
            <a:solidFill>
              <a:srgbClr val="94B8D7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ector: angular 88">
            <a:extLst>
              <a:ext uri="{FF2B5EF4-FFF2-40B4-BE49-F238E27FC236}">
                <a16:creationId xmlns:a16="http://schemas.microsoft.com/office/drawing/2014/main" id="{44990A62-F537-12D1-1966-958500877A12}"/>
              </a:ext>
            </a:extLst>
          </p:cNvPr>
          <p:cNvCxnSpPr>
            <a:cxnSpLocks/>
            <a:stCxn id="41" idx="1"/>
          </p:cNvCxnSpPr>
          <p:nvPr/>
        </p:nvCxnSpPr>
        <p:spPr>
          <a:xfrm rot="10800000" flipV="1">
            <a:off x="8710911" y="5694617"/>
            <a:ext cx="435205" cy="248289"/>
          </a:xfrm>
          <a:prstGeom prst="bentConnector3">
            <a:avLst/>
          </a:prstGeom>
          <a:ln w="9525">
            <a:solidFill>
              <a:srgbClr val="C4D7E8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: angular 90">
            <a:extLst>
              <a:ext uri="{FF2B5EF4-FFF2-40B4-BE49-F238E27FC236}">
                <a16:creationId xmlns:a16="http://schemas.microsoft.com/office/drawing/2014/main" id="{30EA804A-2A75-F21A-6BD0-C93CB0AE9E15}"/>
              </a:ext>
            </a:extLst>
          </p:cNvPr>
          <p:cNvCxnSpPr>
            <a:cxnSpLocks/>
            <a:stCxn id="22" idx="2"/>
          </p:cNvCxnSpPr>
          <p:nvPr/>
        </p:nvCxnSpPr>
        <p:spPr>
          <a:xfrm rot="5400000">
            <a:off x="7338220" y="3168772"/>
            <a:ext cx="578086" cy="368396"/>
          </a:xfrm>
          <a:prstGeom prst="bentConnector3">
            <a:avLst/>
          </a:prstGeom>
          <a:ln w="9525">
            <a:solidFill>
              <a:srgbClr val="7498B6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ector: angular 92">
            <a:extLst>
              <a:ext uri="{FF2B5EF4-FFF2-40B4-BE49-F238E27FC236}">
                <a16:creationId xmlns:a16="http://schemas.microsoft.com/office/drawing/2014/main" id="{65CE76CC-F40D-636B-69C3-DF54A27AB2C1}"/>
              </a:ext>
            </a:extLst>
          </p:cNvPr>
          <p:cNvCxnSpPr>
            <a:cxnSpLocks/>
            <a:stCxn id="19" idx="2"/>
          </p:cNvCxnSpPr>
          <p:nvPr/>
        </p:nvCxnSpPr>
        <p:spPr>
          <a:xfrm rot="16200000" flipH="1">
            <a:off x="5057758" y="1993822"/>
            <a:ext cx="133501" cy="2300913"/>
          </a:xfrm>
          <a:prstGeom prst="bentConnector2">
            <a:avLst/>
          </a:prstGeom>
          <a:ln w="9525">
            <a:solidFill>
              <a:srgbClr val="557996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CuadroTexto 98">
            <a:extLst>
              <a:ext uri="{FF2B5EF4-FFF2-40B4-BE49-F238E27FC236}">
                <a16:creationId xmlns:a16="http://schemas.microsoft.com/office/drawing/2014/main" id="{4DDB2B4D-15D7-7427-8E3C-476BE27EEEAD}"/>
              </a:ext>
            </a:extLst>
          </p:cNvPr>
          <p:cNvSpPr txBox="1"/>
          <p:nvPr/>
        </p:nvSpPr>
        <p:spPr>
          <a:xfrm>
            <a:off x="4397543" y="4740394"/>
            <a:ext cx="335559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02253D"/>
                </a:solidFill>
                <a:latin typeface="Nunito Sans ExtraLight" panose="00000300000000000000" pitchFamily="2" charset="0"/>
              </a:rPr>
              <a:t>8.294</a:t>
            </a:r>
          </a:p>
          <a:p>
            <a:pPr algn="ctr"/>
            <a:r>
              <a:rPr lang="es-ES" sz="2000" dirty="0">
                <a:solidFill>
                  <a:srgbClr val="02253D"/>
                </a:solidFill>
                <a:latin typeface="Nunito Sans ExtraLight" panose="00000300000000000000" pitchFamily="2" charset="0"/>
              </a:rPr>
              <a:t>acciones</a:t>
            </a:r>
          </a:p>
        </p:txBody>
      </p:sp>
    </p:spTree>
    <p:extLst>
      <p:ext uri="{BB962C8B-B14F-4D97-AF65-F5344CB8AC3E}">
        <p14:creationId xmlns:p14="http://schemas.microsoft.com/office/powerpoint/2010/main" val="2180938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2567A167-D648-5F17-6ABC-39D4BA1EB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687" y="1580991"/>
            <a:ext cx="5550572" cy="2387600"/>
          </a:xfrm>
        </p:spPr>
        <p:txBody>
          <a:bodyPr>
            <a:normAutofit/>
          </a:bodyPr>
          <a:lstStyle/>
          <a:p>
            <a:r>
              <a:rPr lang="es-ES" sz="3000" b="1" dirty="0">
                <a:latin typeface="Nunito Sans ExtraBold" panose="00000900000000000000" pitchFamily="2" charset="0"/>
              </a:rPr>
              <a:t>Plan de Acción</a:t>
            </a:r>
            <a:br>
              <a:rPr lang="es-ES" sz="3000" b="1" dirty="0">
                <a:latin typeface="Nunito Sans ExtraBold" panose="00000900000000000000" pitchFamily="2" charset="0"/>
              </a:rPr>
            </a:br>
            <a:r>
              <a:rPr lang="es-ES" sz="3000" b="1" dirty="0">
                <a:latin typeface="Nunito Sans ExtraBold" panose="00000900000000000000" pitchFamily="2" charset="0"/>
              </a:rPr>
              <a:t>Institucional</a:t>
            </a:r>
            <a:br>
              <a:rPr lang="es-ES" sz="3000" b="1" dirty="0">
                <a:latin typeface="Nunito Sans ExtraBold" panose="00000900000000000000" pitchFamily="2" charset="0"/>
              </a:rPr>
            </a:br>
            <a:r>
              <a:rPr lang="es-ES" sz="3000" b="1" dirty="0">
                <a:latin typeface="Nunito Sans ExtraBold" panose="00000900000000000000" pitchFamily="2" charset="0"/>
              </a:rPr>
              <a:t>2023 </a:t>
            </a:r>
            <a:endParaRPr lang="es-CO" sz="3000" b="1" dirty="0">
              <a:latin typeface="Nunito Sans ExtraBold" panose="00000900000000000000" pitchFamily="2" charset="0"/>
            </a:endParaRP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0F7C8DA4-0A3B-71BF-FCDD-BC3D8AEEB76A}"/>
              </a:ext>
            </a:extLst>
          </p:cNvPr>
          <p:cNvCxnSpPr>
            <a:cxnSpLocks/>
          </p:cNvCxnSpPr>
          <p:nvPr/>
        </p:nvCxnSpPr>
        <p:spPr>
          <a:xfrm>
            <a:off x="930441" y="4138345"/>
            <a:ext cx="4427621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ABBF096D-455D-856C-C836-6C6C36ADEF22}"/>
              </a:ext>
            </a:extLst>
          </p:cNvPr>
          <p:cNvSpPr txBox="1"/>
          <p:nvPr/>
        </p:nvSpPr>
        <p:spPr>
          <a:xfrm>
            <a:off x="6096000" y="1489437"/>
            <a:ext cx="4844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br>
              <a:rPr lang="es-ES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</a:br>
            <a:endParaRPr lang="es-CO" dirty="0">
              <a:solidFill>
                <a:schemeClr val="bg2">
                  <a:lumMod val="50000"/>
                </a:schemeClr>
              </a:solidFill>
              <a:latin typeface="Nunito Sans Light" panose="00000400000000000000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0474B21-2CC8-63EE-91A0-B98B0FAE363C}"/>
              </a:ext>
            </a:extLst>
          </p:cNvPr>
          <p:cNvSpPr txBox="1"/>
          <p:nvPr/>
        </p:nvSpPr>
        <p:spPr>
          <a:xfrm>
            <a:off x="5743836" y="1771931"/>
            <a:ext cx="519688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700" b="0" i="0" dirty="0">
                <a:solidFill>
                  <a:srgbClr val="7F7F7F"/>
                </a:solidFill>
                <a:effectLst/>
                <a:latin typeface="Nunito Sans Light" panose="00000400000000000000" pitchFamily="2" charset="0"/>
              </a:rPr>
              <a:t>Las Áreas Internas del Ministerio de Relaciones Exteriores en conjunto con las Misiones de Colombia en el exterior, de acuerdo con los lineamientos y la metodología de seguimiento establecida, </a:t>
            </a:r>
            <a:r>
              <a:rPr lang="es-ES" sz="1700" dirty="0">
                <a:solidFill>
                  <a:srgbClr val="7F7F7F"/>
                </a:solidFill>
                <a:latin typeface="Nunito Sans Light" panose="00000400000000000000" pitchFamily="2" charset="0"/>
              </a:rPr>
              <a:t>han ejecutado </a:t>
            </a:r>
            <a:r>
              <a:rPr lang="es-ES" sz="1700" b="1" i="0" dirty="0">
                <a:solidFill>
                  <a:srgbClr val="7F7F7F"/>
                </a:solidFill>
                <a:effectLst/>
                <a:latin typeface="Nunito Sans Light" panose="00000400000000000000" pitchFamily="2" charset="0"/>
              </a:rPr>
              <a:t>6.775 acciones </a:t>
            </a:r>
            <a:r>
              <a:rPr lang="es-ES" sz="1700" i="0" dirty="0">
                <a:solidFill>
                  <a:srgbClr val="7F7F7F"/>
                </a:solidFill>
                <a:effectLst/>
                <a:latin typeface="Nunito Sans Light" panose="00000400000000000000" pitchFamily="2" charset="0"/>
              </a:rPr>
              <a:t>durante los tres primeros trimestres </a:t>
            </a:r>
            <a:r>
              <a:rPr lang="es-ES" sz="1700" b="0" i="0" dirty="0">
                <a:solidFill>
                  <a:srgbClr val="7F7F7F"/>
                </a:solidFill>
                <a:effectLst/>
                <a:latin typeface="Nunito Sans Light" panose="00000400000000000000" pitchFamily="2" charset="0"/>
              </a:rPr>
              <a:t>de la vigencia en curso, equivalentes al </a:t>
            </a:r>
            <a:r>
              <a:rPr lang="es-ES" sz="1700" b="1" dirty="0">
                <a:solidFill>
                  <a:srgbClr val="7F7F7F"/>
                </a:solidFill>
                <a:latin typeface="Nunito Sans Light" panose="00000400000000000000" pitchFamily="2" charset="0"/>
              </a:rPr>
              <a:t>81,7</a:t>
            </a:r>
            <a:r>
              <a:rPr lang="es-ES" sz="1700" b="1" i="0" dirty="0">
                <a:solidFill>
                  <a:srgbClr val="7F7F7F"/>
                </a:solidFill>
                <a:effectLst/>
                <a:latin typeface="Nunito Sans Light" panose="00000400000000000000" pitchFamily="2" charset="0"/>
              </a:rPr>
              <a:t>% del Plan de Acción Institucional, </a:t>
            </a:r>
            <a:r>
              <a:rPr lang="es-ES" sz="1700" i="0" dirty="0">
                <a:solidFill>
                  <a:srgbClr val="7F7F7F"/>
                </a:solidFill>
                <a:effectLst/>
                <a:latin typeface="Nunito Sans Light" panose="00000400000000000000" pitchFamily="2" charset="0"/>
              </a:rPr>
              <a:t>de las cuales </a:t>
            </a:r>
            <a:r>
              <a:rPr lang="es-ES" sz="1700" b="1" i="0" dirty="0">
                <a:solidFill>
                  <a:srgbClr val="7F7F7F"/>
                </a:solidFill>
                <a:effectLst/>
                <a:latin typeface="Nunito Sans Light" panose="00000400000000000000" pitchFamily="2" charset="0"/>
              </a:rPr>
              <a:t>2.270 se llevaron a cabo durante el tercer trimestre. </a:t>
            </a:r>
          </a:p>
          <a:p>
            <a:pPr algn="just"/>
            <a:endParaRPr lang="es-ES" sz="1700" b="1" i="0" dirty="0">
              <a:solidFill>
                <a:srgbClr val="7F7F7F"/>
              </a:solidFill>
              <a:effectLst/>
              <a:latin typeface="Nunito Sans Light" panose="00000400000000000000" pitchFamily="2" charset="0"/>
            </a:endParaRPr>
          </a:p>
          <a:p>
            <a:pPr algn="just"/>
            <a:r>
              <a:rPr lang="es-ES" sz="1700" b="0" i="0" dirty="0">
                <a:solidFill>
                  <a:srgbClr val="7F7F7F"/>
                </a:solidFill>
                <a:effectLst/>
                <a:latin typeface="Nunito Sans Light" panose="00000400000000000000" pitchFamily="2" charset="0"/>
              </a:rPr>
              <a:t>A continuación, se presenta la ejecución correspondiente a las Áreas Internas y Misiones, desagregada geográficamente.</a:t>
            </a:r>
            <a:r>
              <a:rPr lang="es-ES" sz="1700" dirty="0">
                <a:latin typeface="Nunito Sans Light" panose="00000400000000000000" pitchFamily="2" charset="0"/>
              </a:rPr>
              <a:t> </a:t>
            </a:r>
            <a:endParaRPr lang="es-CO" sz="1700" dirty="0">
              <a:latin typeface="Nunito Sans Light" panose="00000400000000000000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B1227BA-76C2-2923-F822-DEC5AD810131}"/>
              </a:ext>
            </a:extLst>
          </p:cNvPr>
          <p:cNvSpPr txBox="1"/>
          <p:nvPr/>
        </p:nvSpPr>
        <p:spPr>
          <a:xfrm>
            <a:off x="5210982" y="6639446"/>
            <a:ext cx="17700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Helvetica" pitchFamily="2" charset="0"/>
              </a:rPr>
              <a:t>www. cancilleria.gov.co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164ADE4-CA81-EC78-13FC-C334895F0A45}"/>
              </a:ext>
            </a:extLst>
          </p:cNvPr>
          <p:cNvSpPr txBox="1"/>
          <p:nvPr/>
        </p:nvSpPr>
        <p:spPr>
          <a:xfrm>
            <a:off x="-320844" y="4251085"/>
            <a:ext cx="693019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Corte a 30 de septiembre de 2023</a:t>
            </a:r>
            <a:endParaRPr lang="es-CO" sz="1400" dirty="0">
              <a:solidFill>
                <a:schemeClr val="bg2">
                  <a:lumMod val="50000"/>
                </a:schemeClr>
              </a:solidFill>
              <a:latin typeface="Nunito Sans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793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63E9FF8-726C-C90D-F2BB-C32B8EBE4472}"/>
              </a:ext>
            </a:extLst>
          </p:cNvPr>
          <p:cNvSpPr txBox="1"/>
          <p:nvPr/>
        </p:nvSpPr>
        <p:spPr>
          <a:xfrm>
            <a:off x="5225409" y="6639446"/>
            <a:ext cx="17411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Helvetica" pitchFamily="2" charset="0"/>
              </a:rPr>
              <a:t>www.cancilleria.gov.co</a:t>
            </a:r>
          </a:p>
        </p:txBody>
      </p:sp>
      <p:sp>
        <p:nvSpPr>
          <p:cNvPr id="5" name="Título 6">
            <a:extLst>
              <a:ext uri="{FF2B5EF4-FFF2-40B4-BE49-F238E27FC236}">
                <a16:creationId xmlns:a16="http://schemas.microsoft.com/office/drawing/2014/main" id="{5373FFD8-F429-7893-D461-68E02D2F2D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557" y="952150"/>
            <a:ext cx="7796464" cy="631173"/>
          </a:xfrm>
        </p:spPr>
        <p:txBody>
          <a:bodyPr>
            <a:normAutofit/>
          </a:bodyPr>
          <a:lstStyle/>
          <a:p>
            <a:pPr algn="l"/>
            <a:r>
              <a:rPr lang="es-ES" sz="3000" b="1" dirty="0">
                <a:latin typeface="Nunito Sans Light" panose="00000400000000000000" pitchFamily="2" charset="0"/>
              </a:rPr>
              <a:t>Plan de Acción Institucional</a:t>
            </a:r>
            <a:endParaRPr lang="es-CO" sz="3000" dirty="0">
              <a:latin typeface="Nunito Sans ExtraBold" panose="00000900000000000000" pitchFamily="2" charset="0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3BEA977E-C83C-888F-E1EE-DD4789694A77}"/>
              </a:ext>
            </a:extLst>
          </p:cNvPr>
          <p:cNvCxnSpPr>
            <a:cxnSpLocks/>
          </p:cNvCxnSpPr>
          <p:nvPr/>
        </p:nvCxnSpPr>
        <p:spPr>
          <a:xfrm>
            <a:off x="667586" y="1553962"/>
            <a:ext cx="7395412" cy="0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Grupo 139">
            <a:extLst>
              <a:ext uri="{FF2B5EF4-FFF2-40B4-BE49-F238E27FC236}">
                <a16:creationId xmlns:a16="http://schemas.microsoft.com/office/drawing/2014/main" id="{2217094E-A208-BCF9-F0FC-19485703A608}"/>
              </a:ext>
            </a:extLst>
          </p:cNvPr>
          <p:cNvGrpSpPr/>
          <p:nvPr/>
        </p:nvGrpSpPr>
        <p:grpSpPr>
          <a:xfrm>
            <a:off x="835366" y="2156128"/>
            <a:ext cx="10521268" cy="905627"/>
            <a:chOff x="835366" y="2225228"/>
            <a:chExt cx="10521268" cy="905627"/>
          </a:xfrm>
          <a:solidFill>
            <a:schemeClr val="accent1">
              <a:lumMod val="50000"/>
            </a:schemeClr>
          </a:solidFill>
        </p:grpSpPr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759D1D1A-0AC4-8DC2-B44D-720AD6C5C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708379" y="2230855"/>
              <a:ext cx="701695" cy="900000"/>
            </a:xfrm>
            <a:prstGeom prst="rect">
              <a:avLst/>
            </a:prstGeom>
          </p:spPr>
        </p:pic>
        <p:pic>
          <p:nvPicPr>
            <p:cNvPr id="10" name="Gráfico 9">
              <a:extLst>
                <a:ext uri="{FF2B5EF4-FFF2-40B4-BE49-F238E27FC236}">
                  <a16:creationId xmlns:a16="http://schemas.microsoft.com/office/drawing/2014/main" id="{2B54317A-FE29-BB78-FBD1-815ABFF93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82099" y="2225228"/>
              <a:ext cx="830769" cy="900000"/>
            </a:xfrm>
            <a:prstGeom prst="rect">
              <a:avLst/>
            </a:prstGeom>
          </p:spPr>
        </p:pic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B4856B5D-E174-96B6-89B3-C5EC6D799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35366" y="2225228"/>
              <a:ext cx="900000" cy="900000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4C9CBC47-F737-16A0-2733-96C367228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250384" y="2225228"/>
              <a:ext cx="1106250" cy="900000"/>
            </a:xfrm>
            <a:prstGeom prst="rect">
              <a:avLst/>
            </a:prstGeom>
          </p:spPr>
        </p:pic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946765C2-A0BF-10D5-8628-E8F996C11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185881" y="2225228"/>
              <a:ext cx="1091489" cy="9000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BB9403B1-EB24-282B-50B9-9AA4A087C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383087" y="2225228"/>
              <a:ext cx="1025999" cy="900000"/>
            </a:xfrm>
            <a:prstGeom prst="rect">
              <a:avLst/>
            </a:prstGeom>
          </p:spPr>
        </p:pic>
      </p:grpSp>
      <p:grpSp>
        <p:nvGrpSpPr>
          <p:cNvPr id="139" name="Grupo 138">
            <a:extLst>
              <a:ext uri="{FF2B5EF4-FFF2-40B4-BE49-F238E27FC236}">
                <a16:creationId xmlns:a16="http://schemas.microsoft.com/office/drawing/2014/main" id="{78E422F8-2EA4-FB1B-4A79-0EBCC0635442}"/>
              </a:ext>
            </a:extLst>
          </p:cNvPr>
          <p:cNvGrpSpPr/>
          <p:nvPr/>
        </p:nvGrpSpPr>
        <p:grpSpPr>
          <a:xfrm>
            <a:off x="659565" y="3065010"/>
            <a:ext cx="10810869" cy="307780"/>
            <a:chOff x="659565" y="3216385"/>
            <a:chExt cx="10810869" cy="307780"/>
          </a:xfrm>
        </p:grpSpPr>
        <p:sp>
          <p:nvSpPr>
            <p:cNvPr id="53" name="CuadroTexto 52">
              <a:extLst>
                <a:ext uri="{FF2B5EF4-FFF2-40B4-BE49-F238E27FC236}">
                  <a16:creationId xmlns:a16="http://schemas.microsoft.com/office/drawing/2014/main" id="{243FE171-F41D-EBFE-090E-92FE4697F118}"/>
                </a:ext>
              </a:extLst>
            </p:cNvPr>
            <p:cNvSpPr txBox="1"/>
            <p:nvPr/>
          </p:nvSpPr>
          <p:spPr>
            <a:xfrm>
              <a:off x="659565" y="3216388"/>
              <a:ext cx="1333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>
                  <a:latin typeface="Nunito Sans Light" panose="00000400000000000000" pitchFamily="2" charset="0"/>
                </a:rPr>
                <a:t>Áreas Internas</a:t>
              </a:r>
              <a:endParaRPr lang="es-CO" sz="1400" b="1" dirty="0">
                <a:latin typeface="Nunito Sans Light" panose="00000400000000000000" pitchFamily="2" charset="0"/>
              </a:endParaRPr>
            </a:p>
          </p:txBody>
        </p:sp>
        <p:sp>
          <p:nvSpPr>
            <p:cNvPr id="54" name="CuadroTexto 53">
              <a:extLst>
                <a:ext uri="{FF2B5EF4-FFF2-40B4-BE49-F238E27FC236}">
                  <a16:creationId xmlns:a16="http://schemas.microsoft.com/office/drawing/2014/main" id="{2CFECB8B-6246-F0F1-6C3C-1E4FFBD2CD5E}"/>
                </a:ext>
              </a:extLst>
            </p:cNvPr>
            <p:cNvSpPr txBox="1"/>
            <p:nvPr/>
          </p:nvSpPr>
          <p:spPr>
            <a:xfrm>
              <a:off x="2376165" y="3216387"/>
              <a:ext cx="1333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>
                  <a:latin typeface="Nunito Sans Light" panose="00000400000000000000" pitchFamily="2" charset="0"/>
                </a:rPr>
                <a:t>América</a:t>
              </a:r>
              <a:endParaRPr lang="es-CO" sz="1400" b="1" dirty="0">
                <a:latin typeface="Nunito Sans Light" panose="00000400000000000000" pitchFamily="2" charset="0"/>
              </a:endParaRPr>
            </a:p>
          </p:txBody>
        </p:sp>
        <p:sp>
          <p:nvSpPr>
            <p:cNvPr id="55" name="CuadroTexto 54">
              <a:extLst>
                <a:ext uri="{FF2B5EF4-FFF2-40B4-BE49-F238E27FC236}">
                  <a16:creationId xmlns:a16="http://schemas.microsoft.com/office/drawing/2014/main" id="{7355A94A-3B8D-46CF-E396-0FBCC28ED171}"/>
                </a:ext>
              </a:extLst>
            </p:cNvPr>
            <p:cNvSpPr txBox="1"/>
            <p:nvPr/>
          </p:nvSpPr>
          <p:spPr>
            <a:xfrm>
              <a:off x="4253111" y="3216387"/>
              <a:ext cx="1333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>
                  <a:latin typeface="Nunito Sans Light" panose="00000400000000000000" pitchFamily="2" charset="0"/>
                </a:rPr>
                <a:t>Asia</a:t>
              </a:r>
              <a:endParaRPr lang="es-CO" sz="1400" b="1" dirty="0">
                <a:latin typeface="Nunito Sans Light" panose="00000400000000000000" pitchFamily="2" charset="0"/>
              </a:endParaRPr>
            </a:p>
          </p:txBody>
        </p:sp>
        <p:sp>
          <p:nvSpPr>
            <p:cNvPr id="56" name="CuadroTexto 55">
              <a:extLst>
                <a:ext uri="{FF2B5EF4-FFF2-40B4-BE49-F238E27FC236}">
                  <a16:creationId xmlns:a16="http://schemas.microsoft.com/office/drawing/2014/main" id="{A2B7B37D-0EC9-8A67-D257-3FB8D087C835}"/>
                </a:ext>
              </a:extLst>
            </p:cNvPr>
            <p:cNvSpPr txBox="1"/>
            <p:nvPr/>
          </p:nvSpPr>
          <p:spPr>
            <a:xfrm>
              <a:off x="6136790" y="3216387"/>
              <a:ext cx="1333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>
                  <a:latin typeface="Nunito Sans Light" panose="00000400000000000000" pitchFamily="2" charset="0"/>
                </a:rPr>
                <a:t>África</a:t>
              </a:r>
              <a:endParaRPr lang="es-CO" sz="1400" b="1" dirty="0">
                <a:latin typeface="Nunito Sans Light" panose="00000400000000000000" pitchFamily="2" charset="0"/>
              </a:endParaRPr>
            </a:p>
          </p:txBody>
        </p:sp>
        <p:sp>
          <p:nvSpPr>
            <p:cNvPr id="57" name="CuadroTexto 56">
              <a:extLst>
                <a:ext uri="{FF2B5EF4-FFF2-40B4-BE49-F238E27FC236}">
                  <a16:creationId xmlns:a16="http://schemas.microsoft.com/office/drawing/2014/main" id="{4AD5A1FD-37EE-180C-1567-A2DF833A0B56}"/>
                </a:ext>
              </a:extLst>
            </p:cNvPr>
            <p:cNvSpPr txBox="1"/>
            <p:nvPr/>
          </p:nvSpPr>
          <p:spPr>
            <a:xfrm>
              <a:off x="8139295" y="3216386"/>
              <a:ext cx="1333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>
                  <a:latin typeface="Nunito Sans Light" panose="00000400000000000000" pitchFamily="2" charset="0"/>
                </a:rPr>
                <a:t>Europa</a:t>
              </a:r>
              <a:endParaRPr lang="es-CO" sz="1400" b="1" dirty="0">
                <a:latin typeface="Nunito Sans Light" panose="00000400000000000000" pitchFamily="2" charset="0"/>
              </a:endParaRPr>
            </a:p>
          </p:txBody>
        </p:sp>
        <p:sp>
          <p:nvSpPr>
            <p:cNvPr id="58" name="CuadroTexto 57">
              <a:extLst>
                <a:ext uri="{FF2B5EF4-FFF2-40B4-BE49-F238E27FC236}">
                  <a16:creationId xmlns:a16="http://schemas.microsoft.com/office/drawing/2014/main" id="{7E47E5A8-FB81-5A45-A099-4E234CD7E9E3}"/>
                </a:ext>
              </a:extLst>
            </p:cNvPr>
            <p:cNvSpPr txBox="1"/>
            <p:nvPr/>
          </p:nvSpPr>
          <p:spPr>
            <a:xfrm>
              <a:off x="10136583" y="3216385"/>
              <a:ext cx="1333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>
                  <a:latin typeface="Nunito Sans Light" panose="00000400000000000000" pitchFamily="2" charset="0"/>
                </a:rPr>
                <a:t>Oceanía</a:t>
              </a:r>
              <a:endParaRPr lang="es-CO" sz="1400" b="1" dirty="0">
                <a:latin typeface="Nunito Sans Light" panose="00000400000000000000" pitchFamily="2" charset="0"/>
              </a:endParaRPr>
            </a:p>
          </p:txBody>
        </p:sp>
      </p:grpSp>
      <p:grpSp>
        <p:nvGrpSpPr>
          <p:cNvPr id="137" name="Grupo 136">
            <a:extLst>
              <a:ext uri="{FF2B5EF4-FFF2-40B4-BE49-F238E27FC236}">
                <a16:creationId xmlns:a16="http://schemas.microsoft.com/office/drawing/2014/main" id="{152D09AA-963E-DB49-0BE5-61A8C289A319}"/>
              </a:ext>
            </a:extLst>
          </p:cNvPr>
          <p:cNvGrpSpPr/>
          <p:nvPr/>
        </p:nvGrpSpPr>
        <p:grpSpPr>
          <a:xfrm>
            <a:off x="617620" y="4001211"/>
            <a:ext cx="10853182" cy="680356"/>
            <a:chOff x="617620" y="4205299"/>
            <a:chExt cx="10853182" cy="680356"/>
          </a:xfrm>
        </p:grpSpPr>
        <p:sp>
          <p:nvSpPr>
            <p:cNvPr id="92" name="CuadroTexto 91">
              <a:extLst>
                <a:ext uri="{FF2B5EF4-FFF2-40B4-BE49-F238E27FC236}">
                  <a16:creationId xmlns:a16="http://schemas.microsoft.com/office/drawing/2014/main" id="{A57A9A6B-58C2-22EB-A11B-ADBC413C3A2D}"/>
                </a:ext>
              </a:extLst>
            </p:cNvPr>
            <p:cNvSpPr txBox="1"/>
            <p:nvPr/>
          </p:nvSpPr>
          <p:spPr>
            <a:xfrm>
              <a:off x="658828" y="4205299"/>
              <a:ext cx="13338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b="1" dirty="0">
                  <a:solidFill>
                    <a:schemeClr val="accent1">
                      <a:lumMod val="50000"/>
                    </a:schemeClr>
                  </a:solidFill>
                  <a:latin typeface="Nunito Sans ExtraBold" panose="00000900000000000000" pitchFamily="2" charset="0"/>
                </a:rPr>
                <a:t>1.472</a:t>
              </a:r>
              <a:endParaRPr lang="es-CO" sz="2000" b="1" dirty="0">
                <a:solidFill>
                  <a:schemeClr val="accent1">
                    <a:lumMod val="50000"/>
                  </a:schemeClr>
                </a:solidFill>
                <a:latin typeface="Nunito Sans ExtraBold" panose="00000900000000000000" pitchFamily="2" charset="0"/>
              </a:endParaRPr>
            </a:p>
          </p:txBody>
        </p:sp>
        <p:sp>
          <p:nvSpPr>
            <p:cNvPr id="93" name="CuadroTexto 92">
              <a:extLst>
                <a:ext uri="{FF2B5EF4-FFF2-40B4-BE49-F238E27FC236}">
                  <a16:creationId xmlns:a16="http://schemas.microsoft.com/office/drawing/2014/main" id="{E3A60F75-56FA-5342-9AB4-03BC33795602}"/>
                </a:ext>
              </a:extLst>
            </p:cNvPr>
            <p:cNvSpPr txBox="1"/>
            <p:nvPr/>
          </p:nvSpPr>
          <p:spPr>
            <a:xfrm>
              <a:off x="617620" y="4577878"/>
              <a:ext cx="1333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dirty="0">
                  <a:solidFill>
                    <a:schemeClr val="bg2">
                      <a:lumMod val="50000"/>
                    </a:schemeClr>
                  </a:solidFill>
                  <a:latin typeface="Nunito Sans Light" panose="00000400000000000000" pitchFamily="2" charset="0"/>
                </a:rPr>
                <a:t>Acciones </a:t>
              </a:r>
            </a:p>
          </p:txBody>
        </p:sp>
        <p:sp>
          <p:nvSpPr>
            <p:cNvPr id="95" name="CuadroTexto 94">
              <a:extLst>
                <a:ext uri="{FF2B5EF4-FFF2-40B4-BE49-F238E27FC236}">
                  <a16:creationId xmlns:a16="http://schemas.microsoft.com/office/drawing/2014/main" id="{810C8FA4-C011-E59B-02BF-E8A48CAD12DA}"/>
                </a:ext>
              </a:extLst>
            </p:cNvPr>
            <p:cNvSpPr txBox="1"/>
            <p:nvPr/>
          </p:nvSpPr>
          <p:spPr>
            <a:xfrm>
              <a:off x="2376165" y="4205299"/>
              <a:ext cx="13338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b="1" dirty="0">
                  <a:solidFill>
                    <a:schemeClr val="accent1">
                      <a:lumMod val="50000"/>
                    </a:schemeClr>
                  </a:solidFill>
                  <a:latin typeface="Nunito Sans ExtraBold" panose="00000900000000000000" pitchFamily="2" charset="0"/>
                </a:rPr>
                <a:t>2.471</a:t>
              </a:r>
              <a:endParaRPr lang="es-CO" sz="2000" b="1" dirty="0">
                <a:solidFill>
                  <a:schemeClr val="accent1">
                    <a:lumMod val="50000"/>
                  </a:schemeClr>
                </a:solidFill>
                <a:latin typeface="Nunito Sans ExtraBold" panose="00000900000000000000" pitchFamily="2" charset="0"/>
              </a:endParaRPr>
            </a:p>
          </p:txBody>
        </p:sp>
        <p:sp>
          <p:nvSpPr>
            <p:cNvPr id="96" name="CuadroTexto 95">
              <a:extLst>
                <a:ext uri="{FF2B5EF4-FFF2-40B4-BE49-F238E27FC236}">
                  <a16:creationId xmlns:a16="http://schemas.microsoft.com/office/drawing/2014/main" id="{E90B6B36-47AA-04AC-2B43-3EFB2F9FF8DA}"/>
                </a:ext>
              </a:extLst>
            </p:cNvPr>
            <p:cNvSpPr txBox="1"/>
            <p:nvPr/>
          </p:nvSpPr>
          <p:spPr>
            <a:xfrm>
              <a:off x="2376165" y="4577878"/>
              <a:ext cx="1333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dirty="0">
                  <a:solidFill>
                    <a:schemeClr val="bg2">
                      <a:lumMod val="50000"/>
                    </a:schemeClr>
                  </a:solidFill>
                  <a:latin typeface="Nunito Sans Light" panose="00000400000000000000" pitchFamily="2" charset="0"/>
                </a:rPr>
                <a:t>Acciones </a:t>
              </a:r>
            </a:p>
          </p:txBody>
        </p:sp>
        <p:sp>
          <p:nvSpPr>
            <p:cNvPr id="97" name="CuadroTexto 96">
              <a:extLst>
                <a:ext uri="{FF2B5EF4-FFF2-40B4-BE49-F238E27FC236}">
                  <a16:creationId xmlns:a16="http://schemas.microsoft.com/office/drawing/2014/main" id="{928DEBA0-EAE3-54FA-5A0D-0CCC0290D6C0}"/>
                </a:ext>
              </a:extLst>
            </p:cNvPr>
            <p:cNvSpPr txBox="1"/>
            <p:nvPr/>
          </p:nvSpPr>
          <p:spPr>
            <a:xfrm>
              <a:off x="4253111" y="4205299"/>
              <a:ext cx="13338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b="1" dirty="0">
                  <a:solidFill>
                    <a:schemeClr val="accent1">
                      <a:lumMod val="50000"/>
                    </a:schemeClr>
                  </a:solidFill>
                  <a:latin typeface="Nunito Sans ExtraBold" panose="00000900000000000000" pitchFamily="2" charset="0"/>
                </a:rPr>
                <a:t>827</a:t>
              </a:r>
              <a:endParaRPr lang="es-CO" sz="2000" b="1" dirty="0">
                <a:solidFill>
                  <a:schemeClr val="accent1">
                    <a:lumMod val="50000"/>
                  </a:schemeClr>
                </a:solidFill>
                <a:latin typeface="Nunito Sans ExtraBold" panose="00000900000000000000" pitchFamily="2" charset="0"/>
              </a:endParaRPr>
            </a:p>
          </p:txBody>
        </p:sp>
        <p:sp>
          <p:nvSpPr>
            <p:cNvPr id="98" name="CuadroTexto 97">
              <a:extLst>
                <a:ext uri="{FF2B5EF4-FFF2-40B4-BE49-F238E27FC236}">
                  <a16:creationId xmlns:a16="http://schemas.microsoft.com/office/drawing/2014/main" id="{3F0196A4-4C3E-E888-BC96-40A9C265D682}"/>
                </a:ext>
              </a:extLst>
            </p:cNvPr>
            <p:cNvSpPr txBox="1"/>
            <p:nvPr/>
          </p:nvSpPr>
          <p:spPr>
            <a:xfrm>
              <a:off x="4253111" y="4577878"/>
              <a:ext cx="1333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dirty="0">
                  <a:solidFill>
                    <a:schemeClr val="bg2">
                      <a:lumMod val="50000"/>
                    </a:schemeClr>
                  </a:solidFill>
                  <a:latin typeface="Nunito Sans Light" panose="00000400000000000000" pitchFamily="2" charset="0"/>
                </a:rPr>
                <a:t>Acciones </a:t>
              </a:r>
            </a:p>
          </p:txBody>
        </p:sp>
        <p:sp>
          <p:nvSpPr>
            <p:cNvPr id="99" name="CuadroTexto 98">
              <a:extLst>
                <a:ext uri="{FF2B5EF4-FFF2-40B4-BE49-F238E27FC236}">
                  <a16:creationId xmlns:a16="http://schemas.microsoft.com/office/drawing/2014/main" id="{F72B64AD-2377-B3FC-01BF-52102B9C3542}"/>
                </a:ext>
              </a:extLst>
            </p:cNvPr>
            <p:cNvSpPr txBox="1"/>
            <p:nvPr/>
          </p:nvSpPr>
          <p:spPr>
            <a:xfrm>
              <a:off x="6140886" y="4205299"/>
              <a:ext cx="13338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b="1" dirty="0">
                  <a:solidFill>
                    <a:schemeClr val="accent1">
                      <a:lumMod val="50000"/>
                    </a:schemeClr>
                  </a:solidFill>
                  <a:latin typeface="Nunito Sans ExtraBold" panose="00000900000000000000" pitchFamily="2" charset="0"/>
                </a:rPr>
                <a:t>253</a:t>
              </a:r>
              <a:endParaRPr lang="es-CO" sz="2000" b="1" dirty="0">
                <a:solidFill>
                  <a:schemeClr val="accent1">
                    <a:lumMod val="50000"/>
                  </a:schemeClr>
                </a:solidFill>
                <a:latin typeface="Nunito Sans ExtraBold" panose="00000900000000000000" pitchFamily="2" charset="0"/>
              </a:endParaRPr>
            </a:p>
          </p:txBody>
        </p:sp>
        <p:sp>
          <p:nvSpPr>
            <p:cNvPr id="100" name="CuadroTexto 99">
              <a:extLst>
                <a:ext uri="{FF2B5EF4-FFF2-40B4-BE49-F238E27FC236}">
                  <a16:creationId xmlns:a16="http://schemas.microsoft.com/office/drawing/2014/main" id="{26C376F5-A9F5-CA13-6E68-DC5833726A76}"/>
                </a:ext>
              </a:extLst>
            </p:cNvPr>
            <p:cNvSpPr txBox="1"/>
            <p:nvPr/>
          </p:nvSpPr>
          <p:spPr>
            <a:xfrm>
              <a:off x="6089815" y="4577878"/>
              <a:ext cx="1333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dirty="0">
                  <a:solidFill>
                    <a:schemeClr val="bg2">
                      <a:lumMod val="50000"/>
                    </a:schemeClr>
                  </a:solidFill>
                  <a:latin typeface="Nunito Sans Light" panose="00000400000000000000" pitchFamily="2" charset="0"/>
                </a:rPr>
                <a:t>Acciones </a:t>
              </a:r>
            </a:p>
          </p:txBody>
        </p:sp>
        <p:sp>
          <p:nvSpPr>
            <p:cNvPr id="101" name="CuadroTexto 100">
              <a:extLst>
                <a:ext uri="{FF2B5EF4-FFF2-40B4-BE49-F238E27FC236}">
                  <a16:creationId xmlns:a16="http://schemas.microsoft.com/office/drawing/2014/main" id="{33F67F6F-FC3D-A4CA-4279-6194E562306D}"/>
                </a:ext>
              </a:extLst>
            </p:cNvPr>
            <p:cNvSpPr txBox="1"/>
            <p:nvPr/>
          </p:nvSpPr>
          <p:spPr>
            <a:xfrm>
              <a:off x="8139295" y="4205299"/>
              <a:ext cx="13338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b="1" dirty="0">
                  <a:solidFill>
                    <a:schemeClr val="accent1">
                      <a:lumMod val="50000"/>
                    </a:schemeClr>
                  </a:solidFill>
                  <a:latin typeface="Nunito Sans ExtraBold" panose="00000900000000000000" pitchFamily="2" charset="0"/>
                </a:rPr>
                <a:t>1.702</a:t>
              </a:r>
              <a:endParaRPr lang="es-CO" sz="2000" b="1" dirty="0">
                <a:solidFill>
                  <a:schemeClr val="accent1">
                    <a:lumMod val="50000"/>
                  </a:schemeClr>
                </a:solidFill>
                <a:latin typeface="Nunito Sans ExtraBold" panose="00000900000000000000" pitchFamily="2" charset="0"/>
              </a:endParaRPr>
            </a:p>
          </p:txBody>
        </p:sp>
        <p:sp>
          <p:nvSpPr>
            <p:cNvPr id="102" name="CuadroTexto 101">
              <a:extLst>
                <a:ext uri="{FF2B5EF4-FFF2-40B4-BE49-F238E27FC236}">
                  <a16:creationId xmlns:a16="http://schemas.microsoft.com/office/drawing/2014/main" id="{39410643-6267-3D05-CC34-E8C9FD9A2B4E}"/>
                </a:ext>
              </a:extLst>
            </p:cNvPr>
            <p:cNvSpPr txBox="1"/>
            <p:nvPr/>
          </p:nvSpPr>
          <p:spPr>
            <a:xfrm>
              <a:off x="8139295" y="4577878"/>
              <a:ext cx="1333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dirty="0">
                  <a:solidFill>
                    <a:schemeClr val="bg2">
                      <a:lumMod val="50000"/>
                    </a:schemeClr>
                  </a:solidFill>
                  <a:latin typeface="Nunito Sans Light" panose="00000400000000000000" pitchFamily="2" charset="0"/>
                </a:rPr>
                <a:t>Acciones </a:t>
              </a:r>
            </a:p>
          </p:txBody>
        </p:sp>
        <p:sp>
          <p:nvSpPr>
            <p:cNvPr id="105" name="CuadroTexto 104">
              <a:extLst>
                <a:ext uri="{FF2B5EF4-FFF2-40B4-BE49-F238E27FC236}">
                  <a16:creationId xmlns:a16="http://schemas.microsoft.com/office/drawing/2014/main" id="{7263F0AF-E844-1F2D-0BBF-1DAB143B42F2}"/>
                </a:ext>
              </a:extLst>
            </p:cNvPr>
            <p:cNvSpPr txBox="1"/>
            <p:nvPr/>
          </p:nvSpPr>
          <p:spPr>
            <a:xfrm>
              <a:off x="10136951" y="4205299"/>
              <a:ext cx="13338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b="1" dirty="0">
                  <a:solidFill>
                    <a:schemeClr val="accent1">
                      <a:lumMod val="50000"/>
                    </a:schemeClr>
                  </a:solidFill>
                  <a:latin typeface="Nunito Sans ExtraBold" panose="00000900000000000000" pitchFamily="2" charset="0"/>
                </a:rPr>
                <a:t>50</a:t>
              </a:r>
              <a:endParaRPr lang="es-CO" sz="2000" b="1" dirty="0">
                <a:solidFill>
                  <a:schemeClr val="accent1">
                    <a:lumMod val="50000"/>
                  </a:schemeClr>
                </a:solidFill>
                <a:latin typeface="Nunito Sans ExtraBold" panose="00000900000000000000" pitchFamily="2" charset="0"/>
              </a:endParaRPr>
            </a:p>
          </p:txBody>
        </p:sp>
        <p:sp>
          <p:nvSpPr>
            <p:cNvPr id="106" name="CuadroTexto 105">
              <a:extLst>
                <a:ext uri="{FF2B5EF4-FFF2-40B4-BE49-F238E27FC236}">
                  <a16:creationId xmlns:a16="http://schemas.microsoft.com/office/drawing/2014/main" id="{4661138F-6727-B236-DD9C-626AF695594C}"/>
                </a:ext>
              </a:extLst>
            </p:cNvPr>
            <p:cNvSpPr txBox="1"/>
            <p:nvPr/>
          </p:nvSpPr>
          <p:spPr>
            <a:xfrm>
              <a:off x="10128563" y="4577878"/>
              <a:ext cx="1333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dirty="0">
                  <a:solidFill>
                    <a:schemeClr val="bg2">
                      <a:lumMod val="50000"/>
                    </a:schemeClr>
                  </a:solidFill>
                  <a:latin typeface="Nunito Sans Light" panose="00000400000000000000" pitchFamily="2" charset="0"/>
                </a:rPr>
                <a:t>Acciones </a:t>
              </a:r>
            </a:p>
          </p:txBody>
        </p:sp>
      </p:grpSp>
      <p:grpSp>
        <p:nvGrpSpPr>
          <p:cNvPr id="152" name="Grupo 151">
            <a:extLst>
              <a:ext uri="{FF2B5EF4-FFF2-40B4-BE49-F238E27FC236}">
                <a16:creationId xmlns:a16="http://schemas.microsoft.com/office/drawing/2014/main" id="{C70DF94F-4F84-D0AC-F8B9-659472281B3B}"/>
              </a:ext>
            </a:extLst>
          </p:cNvPr>
          <p:cNvGrpSpPr/>
          <p:nvPr/>
        </p:nvGrpSpPr>
        <p:grpSpPr>
          <a:xfrm>
            <a:off x="476190" y="5111682"/>
            <a:ext cx="11137225" cy="869970"/>
            <a:chOff x="509746" y="4892932"/>
            <a:chExt cx="11137225" cy="869970"/>
          </a:xfrm>
        </p:grpSpPr>
        <p:pic>
          <p:nvPicPr>
            <p:cNvPr id="136" name="Imagen 135">
              <a:extLst>
                <a:ext uri="{FF2B5EF4-FFF2-40B4-BE49-F238E27FC236}">
                  <a16:creationId xmlns:a16="http://schemas.microsoft.com/office/drawing/2014/main" id="{7AE5B038-E9C7-D6EB-3A39-2564C25DAF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l="7376" t="2633" r="9963" b="13753"/>
            <a:stretch/>
          </p:blipFill>
          <p:spPr>
            <a:xfrm>
              <a:off x="509746" y="4915788"/>
              <a:ext cx="1627465" cy="839761"/>
            </a:xfrm>
            <a:prstGeom prst="rect">
              <a:avLst/>
            </a:prstGeom>
          </p:spPr>
        </p:pic>
        <p:pic>
          <p:nvPicPr>
            <p:cNvPr id="142" name="Imagen 141">
              <a:extLst>
                <a:ext uri="{FF2B5EF4-FFF2-40B4-BE49-F238E27FC236}">
                  <a16:creationId xmlns:a16="http://schemas.microsoft.com/office/drawing/2014/main" id="{0433893D-F898-4137-D7D6-64D8F441DE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l="5260" t="11703" r="7009" b="8764"/>
            <a:stretch/>
          </p:blipFill>
          <p:spPr>
            <a:xfrm>
              <a:off x="2267407" y="4919378"/>
              <a:ext cx="1627464" cy="839761"/>
            </a:xfrm>
            <a:prstGeom prst="rect">
              <a:avLst/>
            </a:prstGeom>
          </p:spPr>
        </p:pic>
        <p:pic>
          <p:nvPicPr>
            <p:cNvPr id="144" name="Imagen 143">
              <a:extLst>
                <a:ext uri="{FF2B5EF4-FFF2-40B4-BE49-F238E27FC236}">
                  <a16:creationId xmlns:a16="http://schemas.microsoft.com/office/drawing/2014/main" id="{510349FB-FDFE-8B97-BA46-DA7F6B1645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l="13190" t="13103" r="5280" b="12508"/>
            <a:stretch/>
          </p:blipFill>
          <p:spPr>
            <a:xfrm>
              <a:off x="4142514" y="4892932"/>
              <a:ext cx="1627464" cy="866207"/>
            </a:xfrm>
            <a:prstGeom prst="rect">
              <a:avLst/>
            </a:prstGeom>
          </p:spPr>
        </p:pic>
        <p:pic>
          <p:nvPicPr>
            <p:cNvPr id="146" name="Imagen 145">
              <a:extLst>
                <a:ext uri="{FF2B5EF4-FFF2-40B4-BE49-F238E27FC236}">
                  <a16:creationId xmlns:a16="http://schemas.microsoft.com/office/drawing/2014/main" id="{4FBFE390-C489-79CA-0832-79872D8022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l="11178" t="11340" r="1989" b="8766"/>
            <a:stretch/>
          </p:blipFill>
          <p:spPr>
            <a:xfrm>
              <a:off x="5977743" y="4915788"/>
              <a:ext cx="1627464" cy="837634"/>
            </a:xfrm>
            <a:prstGeom prst="rect">
              <a:avLst/>
            </a:prstGeom>
          </p:spPr>
        </p:pic>
        <p:pic>
          <p:nvPicPr>
            <p:cNvPr id="148" name="Imagen 147">
              <a:extLst>
                <a:ext uri="{FF2B5EF4-FFF2-40B4-BE49-F238E27FC236}">
                  <a16:creationId xmlns:a16="http://schemas.microsoft.com/office/drawing/2014/main" id="{73275CEF-87FD-80FA-CE83-4B9B6D32AE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/>
            <a:srcRect l="13813" t="8719" r="8364" b="9625"/>
            <a:stretch/>
          </p:blipFill>
          <p:spPr>
            <a:xfrm>
              <a:off x="8035341" y="4906307"/>
              <a:ext cx="1627464" cy="856595"/>
            </a:xfrm>
            <a:prstGeom prst="rect">
              <a:avLst/>
            </a:prstGeom>
          </p:spPr>
        </p:pic>
        <p:pic>
          <p:nvPicPr>
            <p:cNvPr id="151" name="Imagen 150">
              <a:extLst>
                <a:ext uri="{FF2B5EF4-FFF2-40B4-BE49-F238E27FC236}">
                  <a16:creationId xmlns:a16="http://schemas.microsoft.com/office/drawing/2014/main" id="{83CC55E1-80C5-B139-E282-8DB5338328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l="5260" t="11703" r="7009" b="8764"/>
            <a:stretch/>
          </p:blipFill>
          <p:spPr>
            <a:xfrm>
              <a:off x="10019507" y="4915788"/>
              <a:ext cx="1627464" cy="839761"/>
            </a:xfrm>
            <a:prstGeom prst="rect">
              <a:avLst/>
            </a:prstGeom>
          </p:spPr>
        </p:pic>
      </p:grpSp>
      <p:sp>
        <p:nvSpPr>
          <p:cNvPr id="153" name="CuadroTexto 152">
            <a:extLst>
              <a:ext uri="{FF2B5EF4-FFF2-40B4-BE49-F238E27FC236}">
                <a16:creationId xmlns:a16="http://schemas.microsoft.com/office/drawing/2014/main" id="{6F52495F-9598-C2AC-D467-46278E3B095D}"/>
              </a:ext>
            </a:extLst>
          </p:cNvPr>
          <p:cNvSpPr txBox="1"/>
          <p:nvPr/>
        </p:nvSpPr>
        <p:spPr>
          <a:xfrm>
            <a:off x="479937" y="5590582"/>
            <a:ext cx="1627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Nunito Sans Light" panose="00000400000000000000" pitchFamily="2" charset="0"/>
              </a:rPr>
              <a:t>80,5% </a:t>
            </a:r>
          </a:p>
          <a:p>
            <a:pPr algn="ctr"/>
            <a:r>
              <a:rPr lang="es-ES" sz="1400" dirty="0">
                <a:latin typeface="Nunito Sans Light" panose="00000400000000000000" pitchFamily="2" charset="0"/>
              </a:rPr>
              <a:t>de ejecución</a:t>
            </a:r>
            <a:endParaRPr lang="es-CO" sz="1400" dirty="0">
              <a:latin typeface="Nunito Sans Light" panose="00000400000000000000" pitchFamily="2" charset="0"/>
            </a:endParaRPr>
          </a:p>
        </p:txBody>
      </p:sp>
      <p:sp>
        <p:nvSpPr>
          <p:cNvPr id="155" name="CuadroTexto 154">
            <a:extLst>
              <a:ext uri="{FF2B5EF4-FFF2-40B4-BE49-F238E27FC236}">
                <a16:creationId xmlns:a16="http://schemas.microsoft.com/office/drawing/2014/main" id="{FCB8238B-5970-11E3-BF63-3CD1BFD8A5E4}"/>
              </a:ext>
            </a:extLst>
          </p:cNvPr>
          <p:cNvSpPr txBox="1"/>
          <p:nvPr/>
        </p:nvSpPr>
        <p:spPr>
          <a:xfrm>
            <a:off x="2240899" y="5590582"/>
            <a:ext cx="1627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Nunito Sans Light" panose="00000400000000000000" pitchFamily="2" charset="0"/>
              </a:rPr>
              <a:t>86,8% </a:t>
            </a:r>
          </a:p>
          <a:p>
            <a:pPr algn="ctr"/>
            <a:r>
              <a:rPr lang="es-ES" sz="1400" dirty="0">
                <a:latin typeface="Nunito Sans Light" panose="00000400000000000000" pitchFamily="2" charset="0"/>
              </a:rPr>
              <a:t>de ejecución</a:t>
            </a:r>
            <a:endParaRPr lang="es-CO" sz="1400" dirty="0">
              <a:latin typeface="Nunito Sans Light" panose="00000400000000000000" pitchFamily="2" charset="0"/>
            </a:endParaRPr>
          </a:p>
        </p:txBody>
      </p:sp>
      <p:sp>
        <p:nvSpPr>
          <p:cNvPr id="156" name="CuadroTexto 155">
            <a:extLst>
              <a:ext uri="{FF2B5EF4-FFF2-40B4-BE49-F238E27FC236}">
                <a16:creationId xmlns:a16="http://schemas.microsoft.com/office/drawing/2014/main" id="{57480504-1131-C412-58D3-546737D3F6DC}"/>
              </a:ext>
            </a:extLst>
          </p:cNvPr>
          <p:cNvSpPr txBox="1"/>
          <p:nvPr/>
        </p:nvSpPr>
        <p:spPr>
          <a:xfrm>
            <a:off x="4116006" y="5590582"/>
            <a:ext cx="1627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Nunito Sans Light" panose="00000400000000000000" pitchFamily="2" charset="0"/>
              </a:rPr>
              <a:t>79,4% </a:t>
            </a:r>
          </a:p>
          <a:p>
            <a:pPr algn="ctr"/>
            <a:r>
              <a:rPr lang="es-ES" sz="1400" dirty="0">
                <a:latin typeface="Nunito Sans Light" panose="00000400000000000000" pitchFamily="2" charset="0"/>
              </a:rPr>
              <a:t>de ejecución</a:t>
            </a:r>
            <a:endParaRPr lang="es-CO" sz="1400" dirty="0">
              <a:latin typeface="Nunito Sans Light" panose="00000400000000000000" pitchFamily="2" charset="0"/>
            </a:endParaRPr>
          </a:p>
        </p:txBody>
      </p:sp>
      <p:sp>
        <p:nvSpPr>
          <p:cNvPr id="157" name="CuadroTexto 156">
            <a:extLst>
              <a:ext uri="{FF2B5EF4-FFF2-40B4-BE49-F238E27FC236}">
                <a16:creationId xmlns:a16="http://schemas.microsoft.com/office/drawing/2014/main" id="{ADB298E6-6937-6194-1C21-C3DB4F8E18E1}"/>
              </a:ext>
            </a:extLst>
          </p:cNvPr>
          <p:cNvSpPr txBox="1"/>
          <p:nvPr/>
        </p:nvSpPr>
        <p:spPr>
          <a:xfrm>
            <a:off x="5959119" y="5590582"/>
            <a:ext cx="1627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Nunito Sans Light" panose="00000400000000000000" pitchFamily="2" charset="0"/>
              </a:rPr>
              <a:t>80,3% </a:t>
            </a:r>
          </a:p>
          <a:p>
            <a:pPr algn="ctr"/>
            <a:r>
              <a:rPr lang="es-ES" sz="1400" dirty="0">
                <a:latin typeface="Nunito Sans Light" panose="00000400000000000000" pitchFamily="2" charset="0"/>
              </a:rPr>
              <a:t>de ejecución</a:t>
            </a:r>
            <a:endParaRPr lang="es-CO" sz="1400" dirty="0">
              <a:latin typeface="Nunito Sans Light" panose="00000400000000000000" pitchFamily="2" charset="0"/>
            </a:endParaRPr>
          </a:p>
        </p:txBody>
      </p:sp>
      <p:sp>
        <p:nvSpPr>
          <p:cNvPr id="158" name="CuadroTexto 157">
            <a:extLst>
              <a:ext uri="{FF2B5EF4-FFF2-40B4-BE49-F238E27FC236}">
                <a16:creationId xmlns:a16="http://schemas.microsoft.com/office/drawing/2014/main" id="{944B3A30-623F-478E-AF47-17B11B00ACE8}"/>
              </a:ext>
            </a:extLst>
          </p:cNvPr>
          <p:cNvSpPr txBox="1"/>
          <p:nvPr/>
        </p:nvSpPr>
        <p:spPr>
          <a:xfrm>
            <a:off x="8009132" y="5590582"/>
            <a:ext cx="1627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Nunito Sans Light" panose="00000400000000000000" pitchFamily="2" charset="0"/>
              </a:rPr>
              <a:t>77,4% </a:t>
            </a:r>
          </a:p>
          <a:p>
            <a:pPr algn="ctr"/>
            <a:r>
              <a:rPr lang="es-ES" sz="1400" dirty="0">
                <a:latin typeface="Nunito Sans Light" panose="00000400000000000000" pitchFamily="2" charset="0"/>
              </a:rPr>
              <a:t>de ejecución</a:t>
            </a:r>
            <a:endParaRPr lang="es-CO" sz="1400" dirty="0">
              <a:latin typeface="Nunito Sans Light" panose="00000400000000000000" pitchFamily="2" charset="0"/>
            </a:endParaRPr>
          </a:p>
        </p:txBody>
      </p:sp>
      <p:sp>
        <p:nvSpPr>
          <p:cNvPr id="159" name="CuadroTexto 158">
            <a:extLst>
              <a:ext uri="{FF2B5EF4-FFF2-40B4-BE49-F238E27FC236}">
                <a16:creationId xmlns:a16="http://schemas.microsoft.com/office/drawing/2014/main" id="{0A5857F8-1DD3-45A3-DA4B-94CB8BFF3CBC}"/>
              </a:ext>
            </a:extLst>
          </p:cNvPr>
          <p:cNvSpPr txBox="1"/>
          <p:nvPr/>
        </p:nvSpPr>
        <p:spPr>
          <a:xfrm>
            <a:off x="9993298" y="5590582"/>
            <a:ext cx="1627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Nunito Sans Light" panose="00000400000000000000" pitchFamily="2" charset="0"/>
              </a:rPr>
              <a:t>82,0% </a:t>
            </a:r>
          </a:p>
          <a:p>
            <a:pPr algn="ctr"/>
            <a:r>
              <a:rPr lang="es-ES" sz="1400" dirty="0">
                <a:latin typeface="Nunito Sans Light" panose="00000400000000000000" pitchFamily="2" charset="0"/>
              </a:rPr>
              <a:t>de ejecución</a:t>
            </a:r>
            <a:endParaRPr lang="es-CO" sz="1400" dirty="0">
              <a:latin typeface="Nunito Sans Light" panose="00000400000000000000" pitchFamily="2" charset="0"/>
            </a:endParaRPr>
          </a:p>
        </p:txBody>
      </p:sp>
      <p:cxnSp>
        <p:nvCxnSpPr>
          <p:cNvPr id="161" name="Conector recto 160">
            <a:extLst>
              <a:ext uri="{FF2B5EF4-FFF2-40B4-BE49-F238E27FC236}">
                <a16:creationId xmlns:a16="http://schemas.microsoft.com/office/drawing/2014/main" id="{BE2D7C41-F65C-2649-32B0-EB980A6AB7AA}"/>
              </a:ext>
            </a:extLst>
          </p:cNvPr>
          <p:cNvCxnSpPr>
            <a:stCxn id="53" idx="2"/>
            <a:endCxn id="92" idx="0"/>
          </p:cNvCxnSpPr>
          <p:nvPr/>
        </p:nvCxnSpPr>
        <p:spPr>
          <a:xfrm flipH="1">
            <a:off x="1325754" y="3372790"/>
            <a:ext cx="737" cy="628421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ector recto 162">
            <a:extLst>
              <a:ext uri="{FF2B5EF4-FFF2-40B4-BE49-F238E27FC236}">
                <a16:creationId xmlns:a16="http://schemas.microsoft.com/office/drawing/2014/main" id="{2210EF06-3AB0-8098-856D-B1B69690B1FC}"/>
              </a:ext>
            </a:extLst>
          </p:cNvPr>
          <p:cNvCxnSpPr>
            <a:cxnSpLocks/>
          </p:cNvCxnSpPr>
          <p:nvPr/>
        </p:nvCxnSpPr>
        <p:spPr>
          <a:xfrm flipH="1">
            <a:off x="1281534" y="4751160"/>
            <a:ext cx="3012" cy="312878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cto 164">
            <a:extLst>
              <a:ext uri="{FF2B5EF4-FFF2-40B4-BE49-F238E27FC236}">
                <a16:creationId xmlns:a16="http://schemas.microsoft.com/office/drawing/2014/main" id="{88A68641-C35A-8C6C-D795-4A7851257B04}"/>
              </a:ext>
            </a:extLst>
          </p:cNvPr>
          <p:cNvCxnSpPr>
            <a:stCxn id="54" idx="2"/>
            <a:endCxn id="95" idx="0"/>
          </p:cNvCxnSpPr>
          <p:nvPr/>
        </p:nvCxnSpPr>
        <p:spPr>
          <a:xfrm>
            <a:off x="3043091" y="3372789"/>
            <a:ext cx="0" cy="628422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ector recto 168">
            <a:extLst>
              <a:ext uri="{FF2B5EF4-FFF2-40B4-BE49-F238E27FC236}">
                <a16:creationId xmlns:a16="http://schemas.microsoft.com/office/drawing/2014/main" id="{7FB932A4-5B0F-01AA-E5CD-74CBC5AA39FB}"/>
              </a:ext>
            </a:extLst>
          </p:cNvPr>
          <p:cNvCxnSpPr>
            <a:stCxn id="55" idx="2"/>
            <a:endCxn id="97" idx="0"/>
          </p:cNvCxnSpPr>
          <p:nvPr/>
        </p:nvCxnSpPr>
        <p:spPr>
          <a:xfrm>
            <a:off x="4920037" y="3372789"/>
            <a:ext cx="0" cy="628422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Conector recto 170">
            <a:extLst>
              <a:ext uri="{FF2B5EF4-FFF2-40B4-BE49-F238E27FC236}">
                <a16:creationId xmlns:a16="http://schemas.microsoft.com/office/drawing/2014/main" id="{124F7418-321A-4F8C-E22D-D0A1E8D09C7E}"/>
              </a:ext>
            </a:extLst>
          </p:cNvPr>
          <p:cNvCxnSpPr>
            <a:stCxn id="56" idx="2"/>
            <a:endCxn id="99" idx="0"/>
          </p:cNvCxnSpPr>
          <p:nvPr/>
        </p:nvCxnSpPr>
        <p:spPr>
          <a:xfrm>
            <a:off x="6803716" y="3372789"/>
            <a:ext cx="4096" cy="628422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ector recto 172">
            <a:extLst>
              <a:ext uri="{FF2B5EF4-FFF2-40B4-BE49-F238E27FC236}">
                <a16:creationId xmlns:a16="http://schemas.microsoft.com/office/drawing/2014/main" id="{88F2B53C-BB42-CE10-0890-F4684B070976}"/>
              </a:ext>
            </a:extLst>
          </p:cNvPr>
          <p:cNvCxnSpPr>
            <a:stCxn id="57" idx="2"/>
            <a:endCxn id="101" idx="0"/>
          </p:cNvCxnSpPr>
          <p:nvPr/>
        </p:nvCxnSpPr>
        <p:spPr>
          <a:xfrm>
            <a:off x="8806221" y="3372788"/>
            <a:ext cx="0" cy="628423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Conector recto 174">
            <a:extLst>
              <a:ext uri="{FF2B5EF4-FFF2-40B4-BE49-F238E27FC236}">
                <a16:creationId xmlns:a16="http://schemas.microsoft.com/office/drawing/2014/main" id="{55C78EB6-8E1B-6A72-2991-7F6E6CF4BB87}"/>
              </a:ext>
            </a:extLst>
          </p:cNvPr>
          <p:cNvCxnSpPr>
            <a:cxnSpLocks/>
            <a:stCxn id="58" idx="2"/>
            <a:endCxn id="105" idx="0"/>
          </p:cNvCxnSpPr>
          <p:nvPr/>
        </p:nvCxnSpPr>
        <p:spPr>
          <a:xfrm>
            <a:off x="10803509" y="3372787"/>
            <a:ext cx="368" cy="62842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ector recto 178">
            <a:extLst>
              <a:ext uri="{FF2B5EF4-FFF2-40B4-BE49-F238E27FC236}">
                <a16:creationId xmlns:a16="http://schemas.microsoft.com/office/drawing/2014/main" id="{58372608-E605-B471-D4E0-143DBD60AD25}"/>
              </a:ext>
            </a:extLst>
          </p:cNvPr>
          <p:cNvCxnSpPr>
            <a:cxnSpLocks/>
          </p:cNvCxnSpPr>
          <p:nvPr/>
        </p:nvCxnSpPr>
        <p:spPr>
          <a:xfrm>
            <a:off x="4920037" y="4759549"/>
            <a:ext cx="2653" cy="290022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  <a:prstDash val="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ector recto 180">
            <a:extLst>
              <a:ext uri="{FF2B5EF4-FFF2-40B4-BE49-F238E27FC236}">
                <a16:creationId xmlns:a16="http://schemas.microsoft.com/office/drawing/2014/main" id="{8850FC4D-CFA7-9310-F9C5-0D14703B7BCC}"/>
              </a:ext>
            </a:extLst>
          </p:cNvPr>
          <p:cNvCxnSpPr>
            <a:cxnSpLocks/>
          </p:cNvCxnSpPr>
          <p:nvPr/>
        </p:nvCxnSpPr>
        <p:spPr>
          <a:xfrm>
            <a:off x="6756741" y="4742771"/>
            <a:ext cx="7500" cy="312878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  <a:prstDash val="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Conector recto 184">
            <a:extLst>
              <a:ext uri="{FF2B5EF4-FFF2-40B4-BE49-F238E27FC236}">
                <a16:creationId xmlns:a16="http://schemas.microsoft.com/office/drawing/2014/main" id="{6E847C4A-18C6-6B64-879D-6D69C9C3DE67}"/>
              </a:ext>
            </a:extLst>
          </p:cNvPr>
          <p:cNvCxnSpPr>
            <a:cxnSpLocks/>
          </p:cNvCxnSpPr>
          <p:nvPr/>
        </p:nvCxnSpPr>
        <p:spPr>
          <a:xfrm>
            <a:off x="3043091" y="4742771"/>
            <a:ext cx="4492" cy="316468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  <a:prstDash val="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Conector recto 186">
            <a:extLst>
              <a:ext uri="{FF2B5EF4-FFF2-40B4-BE49-F238E27FC236}">
                <a16:creationId xmlns:a16="http://schemas.microsoft.com/office/drawing/2014/main" id="{17060668-6C46-E108-E1A1-1C08B15AEBFE}"/>
              </a:ext>
            </a:extLst>
          </p:cNvPr>
          <p:cNvCxnSpPr>
            <a:cxnSpLocks/>
          </p:cNvCxnSpPr>
          <p:nvPr/>
        </p:nvCxnSpPr>
        <p:spPr>
          <a:xfrm>
            <a:off x="10795489" y="4751160"/>
            <a:ext cx="4194" cy="312878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  <a:prstDash val="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Conector recto 188">
            <a:extLst>
              <a:ext uri="{FF2B5EF4-FFF2-40B4-BE49-F238E27FC236}">
                <a16:creationId xmlns:a16="http://schemas.microsoft.com/office/drawing/2014/main" id="{34B22092-B783-C970-BF03-35B1A6336A19}"/>
              </a:ext>
            </a:extLst>
          </p:cNvPr>
          <p:cNvCxnSpPr>
            <a:cxnSpLocks/>
          </p:cNvCxnSpPr>
          <p:nvPr/>
        </p:nvCxnSpPr>
        <p:spPr>
          <a:xfrm>
            <a:off x="8806221" y="4759549"/>
            <a:ext cx="9296" cy="30339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  <a:prstDash val="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2B212D09-FFEA-444D-B46D-CE398ABF9933}"/>
              </a:ext>
            </a:extLst>
          </p:cNvPr>
          <p:cNvSpPr txBox="1"/>
          <p:nvPr/>
        </p:nvSpPr>
        <p:spPr>
          <a:xfrm>
            <a:off x="709555" y="1603565"/>
            <a:ext cx="693019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Corte a 30 de septiembre de 2023</a:t>
            </a:r>
            <a:endParaRPr lang="es-CO" sz="1400" dirty="0">
              <a:solidFill>
                <a:schemeClr val="bg2">
                  <a:lumMod val="50000"/>
                </a:schemeClr>
              </a:solidFill>
              <a:latin typeface="Nunito Sans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787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63E9FF8-726C-C90D-F2BB-C32B8EBE4472}"/>
              </a:ext>
            </a:extLst>
          </p:cNvPr>
          <p:cNvSpPr txBox="1"/>
          <p:nvPr/>
        </p:nvSpPr>
        <p:spPr>
          <a:xfrm>
            <a:off x="5210982" y="6639446"/>
            <a:ext cx="17700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Helvetica" pitchFamily="2" charset="0"/>
              </a:rPr>
              <a:t>www. cancilleria.gov.co</a:t>
            </a:r>
          </a:p>
        </p:txBody>
      </p:sp>
      <p:sp>
        <p:nvSpPr>
          <p:cNvPr id="5" name="Título 6">
            <a:extLst>
              <a:ext uri="{FF2B5EF4-FFF2-40B4-BE49-F238E27FC236}">
                <a16:creationId xmlns:a16="http://schemas.microsoft.com/office/drawing/2014/main" id="{5373FFD8-F429-7893-D461-68E02D2F2D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8" y="518990"/>
            <a:ext cx="10587790" cy="962527"/>
          </a:xfrm>
        </p:spPr>
        <p:txBody>
          <a:bodyPr>
            <a:normAutofit/>
          </a:bodyPr>
          <a:lstStyle/>
          <a:p>
            <a:pPr algn="l"/>
            <a:r>
              <a:rPr lang="es-ES" sz="3000" b="1" dirty="0">
                <a:latin typeface="Nunito Sans Light" panose="00000400000000000000" pitchFamily="2" charset="0"/>
              </a:rPr>
              <a:t>Ejecución del Plan de Acción – Áreas Internas</a:t>
            </a:r>
            <a:endParaRPr lang="es-CO" sz="3000" dirty="0">
              <a:latin typeface="Nunito Sans ExtraBold" panose="00000900000000000000" pitchFamily="2" charset="0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3BEA977E-C83C-888F-E1EE-DD4789694A77}"/>
              </a:ext>
            </a:extLst>
          </p:cNvPr>
          <p:cNvCxnSpPr>
            <a:cxnSpLocks/>
          </p:cNvCxnSpPr>
          <p:nvPr/>
        </p:nvCxnSpPr>
        <p:spPr>
          <a:xfrm>
            <a:off x="609598" y="1481014"/>
            <a:ext cx="10396758" cy="19203"/>
          </a:xfrm>
          <a:prstGeom prst="line">
            <a:avLst/>
          </a:prstGeom>
          <a:ln w="31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DEBD65C-452D-8AD4-4C23-B23D22EA5ED7}"/>
              </a:ext>
            </a:extLst>
          </p:cNvPr>
          <p:cNvSpPr txBox="1"/>
          <p:nvPr/>
        </p:nvSpPr>
        <p:spPr>
          <a:xfrm>
            <a:off x="609598" y="1500055"/>
            <a:ext cx="736332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Resultados - Corte a 30 de septiembre de 2023</a:t>
            </a:r>
            <a:endParaRPr lang="es-CO" sz="1200" dirty="0">
              <a:solidFill>
                <a:schemeClr val="bg2">
                  <a:lumMod val="50000"/>
                </a:schemeClr>
              </a:solidFill>
              <a:latin typeface="Nunito Sans Light" panose="00000400000000000000" pitchFamily="2" charset="0"/>
            </a:endParaRP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9DBF261C-8701-5BCF-61BC-842C19D27D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350974"/>
              </p:ext>
            </p:extLst>
          </p:nvPr>
        </p:nvGraphicFramePr>
        <p:xfrm>
          <a:off x="554109" y="2004793"/>
          <a:ext cx="5349384" cy="3741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98841">
                  <a:extLst>
                    <a:ext uri="{9D8B030D-6E8A-4147-A177-3AD203B41FA5}">
                      <a16:colId xmlns:a16="http://schemas.microsoft.com/office/drawing/2014/main" val="2759778048"/>
                    </a:ext>
                  </a:extLst>
                </a:gridCol>
                <a:gridCol w="1050543">
                  <a:extLst>
                    <a:ext uri="{9D8B030D-6E8A-4147-A177-3AD203B41FA5}">
                      <a16:colId xmlns:a16="http://schemas.microsoft.com/office/drawing/2014/main" val="365114249"/>
                    </a:ext>
                  </a:extLst>
                </a:gridCol>
              </a:tblGrid>
              <a:tr h="33188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Nunito Sans Light" panose="00000400000000000000" pitchFamily="2" charset="0"/>
                        </a:rPr>
                        <a:t>Área Interna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Nunito Sans Light" panose="00000400000000000000" pitchFamily="2" charset="0"/>
                        </a:rPr>
                        <a:t>% de Avance*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62367"/>
                  </a:ext>
                </a:extLst>
              </a:tr>
              <a:tr h="238266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Dirección Administrativa y Financiera</a:t>
                      </a:r>
                      <a:endParaRPr lang="es-CO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73,5%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3419156"/>
                  </a:ext>
                </a:extLst>
              </a:tr>
              <a:tr h="238266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Dirección de América</a:t>
                      </a:r>
                      <a:endParaRPr lang="es-CO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75,8%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162352"/>
                  </a:ext>
                </a:extLst>
              </a:tr>
              <a:tr h="238266">
                <a:tc>
                  <a:txBody>
                    <a:bodyPr/>
                    <a:lstStyle/>
                    <a:p>
                      <a:pPr algn="l" fontAlgn="b"/>
                      <a:r>
                        <a:rPr lang="es-ES" sz="1300" b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Dirección de Asia, África y Oceanía</a:t>
                      </a:r>
                      <a:endParaRPr lang="es-ES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87,1%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7951936"/>
                  </a:ext>
                </a:extLst>
              </a:tr>
              <a:tr h="238266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Dirección de Asuntos Culturales</a:t>
                      </a:r>
                      <a:endParaRPr lang="es-CO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65,1%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328693"/>
                  </a:ext>
                </a:extLst>
              </a:tr>
              <a:tr h="466349">
                <a:tc>
                  <a:txBody>
                    <a:bodyPr/>
                    <a:lstStyle/>
                    <a:p>
                      <a:pPr algn="l" fontAlgn="b"/>
                      <a:r>
                        <a:rPr lang="es-ES" sz="1300" b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Dirección de Asuntos Económicos, Sociales y Ambientales</a:t>
                      </a:r>
                      <a:endParaRPr lang="es-ES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78,0%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3642545"/>
                  </a:ext>
                </a:extLst>
              </a:tr>
              <a:tr h="238266">
                <a:tc>
                  <a:txBody>
                    <a:bodyPr/>
                    <a:lstStyle/>
                    <a:p>
                      <a:pPr algn="l" fontAlgn="b"/>
                      <a:r>
                        <a:rPr lang="es-ES" sz="1300" b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Dirección de Asuntos Jurídicos Internacionales</a:t>
                      </a:r>
                      <a:endParaRPr lang="es-ES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66,7%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699182"/>
                  </a:ext>
                </a:extLst>
              </a:tr>
              <a:tr h="466349">
                <a:tc>
                  <a:txBody>
                    <a:bodyPr/>
                    <a:lstStyle/>
                    <a:p>
                      <a:pPr algn="l" fontAlgn="b"/>
                      <a:r>
                        <a:rPr lang="es-ES" sz="1300" b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Dirección de Asuntos Migratorios, Consulares y Servicio al Ciudadano</a:t>
                      </a:r>
                      <a:endParaRPr lang="es-ES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85,5%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3920950"/>
                  </a:ext>
                </a:extLst>
              </a:tr>
              <a:tr h="238266">
                <a:tc>
                  <a:txBody>
                    <a:bodyPr/>
                    <a:lstStyle/>
                    <a:p>
                      <a:pPr algn="l" fontAlgn="b"/>
                      <a:r>
                        <a:rPr lang="es-ES" sz="1300" b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Dirección de Asuntos Políticos Multilaterales</a:t>
                      </a:r>
                      <a:endParaRPr lang="es-ES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76,1%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19227"/>
                  </a:ext>
                </a:extLst>
              </a:tr>
              <a:tr h="238266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Dirección de Cooperación Internacional</a:t>
                      </a:r>
                      <a:endParaRPr lang="es-CO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74,5%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3207173"/>
                  </a:ext>
                </a:extLst>
              </a:tr>
              <a:tr h="466349">
                <a:tc>
                  <a:txBody>
                    <a:bodyPr/>
                    <a:lstStyle/>
                    <a:p>
                      <a:pPr algn="l" fontAlgn="b"/>
                      <a:r>
                        <a:rPr lang="es-ES" sz="1300" b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Dirección de Derechos Humanos y Derecho Internacional Humanitario</a:t>
                      </a:r>
                      <a:endParaRPr lang="es-ES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85,2%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3576926"/>
                  </a:ext>
                </a:extLst>
              </a:tr>
              <a:tr h="238266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Dirección de Europa</a:t>
                      </a:r>
                      <a:endParaRPr lang="es-CO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83,3%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2126448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A235F360-658C-2A29-13E1-D70B4E6C64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907982"/>
              </p:ext>
            </p:extLst>
          </p:nvPr>
        </p:nvGraphicFramePr>
        <p:xfrm>
          <a:off x="6288507" y="2004793"/>
          <a:ext cx="5349384" cy="3741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3898">
                  <a:extLst>
                    <a:ext uri="{9D8B030D-6E8A-4147-A177-3AD203B41FA5}">
                      <a16:colId xmlns:a16="http://schemas.microsoft.com/office/drawing/2014/main" val="366082252"/>
                    </a:ext>
                  </a:extLst>
                </a:gridCol>
                <a:gridCol w="1045486">
                  <a:extLst>
                    <a:ext uri="{9D8B030D-6E8A-4147-A177-3AD203B41FA5}">
                      <a16:colId xmlns:a16="http://schemas.microsoft.com/office/drawing/2014/main" val="3703592939"/>
                    </a:ext>
                  </a:extLst>
                </a:gridCol>
              </a:tblGrid>
              <a:tr h="441686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Nunito Sans Light" panose="00000400000000000000" pitchFamily="2" charset="0"/>
                        </a:rPr>
                        <a:t>Área Interna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Nunito Sans Light" panose="00000400000000000000" pitchFamily="2" charset="0"/>
                        </a:rPr>
                        <a:t>% de Avance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019106"/>
                  </a:ext>
                </a:extLst>
              </a:tr>
              <a:tr h="222518">
                <a:tc>
                  <a:txBody>
                    <a:bodyPr/>
                    <a:lstStyle/>
                    <a:p>
                      <a:pPr algn="l" fontAlgn="b"/>
                      <a:r>
                        <a:rPr lang="es-ES" sz="13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Dirección de Gestión de Información y Tecnología</a:t>
                      </a:r>
                      <a:endParaRPr lang="es-ES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63,0%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3258210"/>
                  </a:ext>
                </a:extLst>
              </a:tr>
              <a:tr h="222518">
                <a:tc>
                  <a:txBody>
                    <a:bodyPr/>
                    <a:lstStyle/>
                    <a:p>
                      <a:pPr algn="l" fontAlgn="b"/>
                      <a:r>
                        <a:rPr lang="es-ES" sz="13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Dirección de la Academia Diplomática</a:t>
                      </a:r>
                      <a:endParaRPr lang="es-ES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82,2%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8772278"/>
                  </a:ext>
                </a:extLst>
              </a:tr>
              <a:tr h="435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3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Dirección de Mecanismos de Concertación e Integración Regionales</a:t>
                      </a:r>
                      <a:endParaRPr lang="es-ES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73,3%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7476790"/>
                  </a:ext>
                </a:extLst>
              </a:tr>
              <a:tr h="222518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Dirección de Soberanía</a:t>
                      </a:r>
                      <a:endParaRPr lang="es-CO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93,9%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790486"/>
                  </a:ext>
                </a:extLst>
              </a:tr>
              <a:tr h="222518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Dirección de Talento Humano</a:t>
                      </a:r>
                      <a:endParaRPr lang="es-CO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76,2%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6254072"/>
                  </a:ext>
                </a:extLst>
              </a:tr>
              <a:tr h="222518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Dirección del Protocolo</a:t>
                      </a:r>
                      <a:endParaRPr lang="es-CO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72,4%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458334"/>
                  </a:ext>
                </a:extLst>
              </a:tr>
              <a:tr h="435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3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Dirección para el Desarrollo y la Integración Fronteriza</a:t>
                      </a:r>
                      <a:endParaRPr lang="es-ES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179,8%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4580587"/>
                  </a:ext>
                </a:extLst>
              </a:tr>
              <a:tr h="435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3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Grupo Interno de Trabajo de Prensa y Comunicación Corporativa</a:t>
                      </a:r>
                      <a:endParaRPr lang="es-ES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62,5%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3894971"/>
                  </a:ext>
                </a:extLst>
              </a:tr>
              <a:tr h="435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3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Oficina Asesora de Planeación y Desarrollo Organizacional</a:t>
                      </a:r>
                      <a:endParaRPr lang="es-ES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58,3%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7673269"/>
                  </a:ext>
                </a:extLst>
              </a:tr>
              <a:tr h="222518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Oficina Asesora Jurídica Interna</a:t>
                      </a:r>
                      <a:endParaRPr lang="es-CO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91,7%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635429"/>
                  </a:ext>
                </a:extLst>
              </a:tr>
              <a:tr h="222518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</a:rPr>
                        <a:t>Oficina Control Interno Disciplinario</a:t>
                      </a:r>
                      <a:endParaRPr lang="es-CO" sz="13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Nunito Sans Light" panose="00000400000000000000" pitchFamily="2" charset="0"/>
                      </a:endParaRPr>
                    </a:p>
                  </a:txBody>
                  <a:tcPr marL="857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300" b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Nunito Sans Light" panose="00000400000000000000" pitchFamily="2" charset="0"/>
                          <a:ea typeface="+mn-ea"/>
                          <a:cs typeface="+mn-cs"/>
                        </a:rPr>
                        <a:t>73,3%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7617927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460E84C9-2218-B14C-4EC8-07F59FCFEF75}"/>
              </a:ext>
            </a:extLst>
          </p:cNvPr>
          <p:cNvSpPr txBox="1"/>
          <p:nvPr/>
        </p:nvSpPr>
        <p:spPr>
          <a:xfrm>
            <a:off x="554109" y="5931217"/>
            <a:ext cx="1108378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El avance de las Áreas Internas durante </a:t>
            </a:r>
            <a:r>
              <a:rPr lang="es-ES" sz="1400" i="0" dirty="0">
                <a:solidFill>
                  <a:srgbClr val="7F7F7F"/>
                </a:solidFill>
                <a:effectLst/>
                <a:latin typeface="Nunito Sans Light" panose="00000400000000000000" pitchFamily="2" charset="0"/>
              </a:rPr>
              <a:t>los tres primeros trimestres </a:t>
            </a:r>
            <a:r>
              <a:rPr lang="es-ES" sz="1400" b="0" i="0" dirty="0">
                <a:solidFill>
                  <a:srgbClr val="7F7F7F"/>
                </a:solidFill>
                <a:effectLst/>
                <a:latin typeface="Nunito Sans Light" panose="00000400000000000000" pitchFamily="2" charset="0"/>
              </a:rPr>
              <a:t>de la vigencia en curso </a:t>
            </a:r>
            <a:r>
              <a:rPr lang="es-ES" sz="1400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correspondió a </a:t>
            </a:r>
            <a:r>
              <a:rPr lang="es-ES" sz="1400" b="1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1.472 acciones, </a:t>
            </a:r>
            <a:r>
              <a:rPr lang="es-ES" sz="1400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de las cuales </a:t>
            </a:r>
            <a:r>
              <a:rPr lang="es-ES" sz="1400" b="1" dirty="0">
                <a:solidFill>
                  <a:schemeClr val="bg2">
                    <a:lumMod val="50000"/>
                  </a:schemeClr>
                </a:solidFill>
                <a:latin typeface="Nunito Sans Light" panose="00000400000000000000" pitchFamily="2" charset="0"/>
              </a:rPr>
              <a:t>574 </a:t>
            </a:r>
            <a:r>
              <a:rPr lang="es-ES" sz="1400" b="1" i="0" dirty="0">
                <a:solidFill>
                  <a:srgbClr val="7F7F7F"/>
                </a:solidFill>
                <a:effectLst/>
                <a:latin typeface="Nunito Sans Light" panose="00000400000000000000" pitchFamily="2" charset="0"/>
              </a:rPr>
              <a:t>se llevaron a cabo durante el </a:t>
            </a:r>
            <a:r>
              <a:rPr lang="es-ES" sz="1400" b="1" dirty="0">
                <a:solidFill>
                  <a:srgbClr val="7F7F7F"/>
                </a:solidFill>
                <a:latin typeface="Nunito Sans Light" panose="00000400000000000000" pitchFamily="2" charset="0"/>
              </a:rPr>
              <a:t>tercer</a:t>
            </a:r>
            <a:r>
              <a:rPr lang="es-ES" sz="1400" b="1" i="0" dirty="0">
                <a:solidFill>
                  <a:srgbClr val="7F7F7F"/>
                </a:solidFill>
                <a:effectLst/>
                <a:latin typeface="Nunito Sans Light" panose="00000400000000000000" pitchFamily="2" charset="0"/>
              </a:rPr>
              <a:t> trimestre. </a:t>
            </a:r>
            <a:endParaRPr lang="es-CO" sz="1400" dirty="0">
              <a:solidFill>
                <a:schemeClr val="bg2">
                  <a:lumMod val="50000"/>
                </a:schemeClr>
              </a:solidFill>
              <a:latin typeface="Nunito Sans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524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40212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OBIERNO DEL CAMBIO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b218b15-8e60-4b9e-8d3d-b3c5fa4d7cbc" xsi:nil="true"/>
    <lcf76f155ced4ddcb4097134ff3c332f xmlns="dd3bb6b6-39ec-4fc3-a950-7d1629c7823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667F95A6837DF488354AF23F043292F" ma:contentTypeVersion="14" ma:contentTypeDescription="Crear nuevo documento." ma:contentTypeScope="" ma:versionID="55d638c678cc974fa070481a491e754f">
  <xsd:schema xmlns:xsd="http://www.w3.org/2001/XMLSchema" xmlns:xs="http://www.w3.org/2001/XMLSchema" xmlns:p="http://schemas.microsoft.com/office/2006/metadata/properties" xmlns:ns2="5b218b15-8e60-4b9e-8d3d-b3c5fa4d7cbc" xmlns:ns3="dd3bb6b6-39ec-4fc3-a950-7d1629c78237" targetNamespace="http://schemas.microsoft.com/office/2006/metadata/properties" ma:root="true" ma:fieldsID="5e54c7659f265cee8552f558a6e7758d" ns2:_="" ns3:_="">
    <xsd:import namespace="5b218b15-8e60-4b9e-8d3d-b3c5fa4d7cbc"/>
    <xsd:import namespace="dd3bb6b6-39ec-4fc3-a950-7d1629c7823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218b15-8e60-4b9e-8d3d-b3c5fa4d7cb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Columna global de taxonomía" ma:hidden="true" ma:list="{609c55a8-ca6a-4fbd-9fc3-fb21b2d1f934}" ma:internalName="TaxCatchAll" ma:showField="CatchAllData" ma:web="5b218b15-8e60-4b9e-8d3d-b3c5fa4d7c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bb6b6-39ec-4fc3-a950-7d1629c782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Etiquetas de imagen" ma:readOnly="false" ma:fieldId="{5cf76f15-5ced-4ddc-b409-7134ff3c332f}" ma:taxonomyMulti="true" ma:sspId="ebe3a544-fe18-48d7-8172-c79162ef7bf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7BAA23-2199-47EE-B179-8D82F466493B}">
  <ds:schemaRefs>
    <ds:schemaRef ds:uri="http://schemas.microsoft.com/office/2006/metadata/properties"/>
    <ds:schemaRef ds:uri="http://schemas.microsoft.com/office/infopath/2007/PartnerControls"/>
    <ds:schemaRef ds:uri="5b218b15-8e60-4b9e-8d3d-b3c5fa4d7cbc"/>
    <ds:schemaRef ds:uri="dd3bb6b6-39ec-4fc3-a950-7d1629c78237"/>
  </ds:schemaRefs>
</ds:datastoreItem>
</file>

<file path=customXml/itemProps2.xml><?xml version="1.0" encoding="utf-8"?>
<ds:datastoreItem xmlns:ds="http://schemas.openxmlformats.org/officeDocument/2006/customXml" ds:itemID="{B80036EA-E8A2-4FEB-A4D6-4A2B6EF7F3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218b15-8e60-4b9e-8d3d-b3c5fa4d7cbc"/>
    <ds:schemaRef ds:uri="dd3bb6b6-39ec-4fc3-a950-7d1629c782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2E7A2D7-34FB-4942-8992-B89F1FFE15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1071</TotalTime>
  <Words>558</Words>
  <Application>Microsoft Office PowerPoint</Application>
  <PresentationFormat>Panorámica</PresentationFormat>
  <Paragraphs>121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Calibri</vt:lpstr>
      <vt:lpstr>Helvetica</vt:lpstr>
      <vt:lpstr>Nunito Sans ExtraBold</vt:lpstr>
      <vt:lpstr>Nunito Sans ExtraLight</vt:lpstr>
      <vt:lpstr>Nunito Sans Light</vt:lpstr>
      <vt:lpstr>Tema de Office</vt:lpstr>
      <vt:lpstr>Presentación de PowerPoint</vt:lpstr>
      <vt:lpstr>Informe de Seguimiento PLAN DE ACCIÓN INSTITUCIONAL</vt:lpstr>
      <vt:lpstr>Plan de Acción Institucional 2023 </vt:lpstr>
      <vt:lpstr>Plan de Acción Institucional - PAI</vt:lpstr>
      <vt:lpstr>Plan de Acción Institucional 2023 </vt:lpstr>
      <vt:lpstr>Plan de Acción Institucional</vt:lpstr>
      <vt:lpstr>Ejecución del Plan de Acción – Áreas Internas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William Camilo  Baracaldo Godoy</dc:creator>
  <cp:lastModifiedBy>LUZ ADRIANA NAVA VILLAMIL</cp:lastModifiedBy>
  <cp:revision>10</cp:revision>
  <dcterms:created xsi:type="dcterms:W3CDTF">2023-05-08T00:34:42Z</dcterms:created>
  <dcterms:modified xsi:type="dcterms:W3CDTF">2023-11-02T23:49:31Z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0x010100A667F95A6837DF488354AF23F043292F</vt:lpwstr>
  </property>
</Properties>
</file>