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8" r:id="rId9"/>
    <p:sldId id="269" r:id="rId10"/>
    <p:sldId id="260" r:id="rId11"/>
    <p:sldId id="267" r:id="rId12"/>
    <p:sldId id="261" r:id="rId13"/>
    <p:sldId id="262" r:id="rId14"/>
    <p:sldId id="263" r:id="rId15"/>
    <p:sldId id="264" r:id="rId16"/>
    <p:sldId id="265" r:id="rId17"/>
  </p:sldIdLst>
  <p:sldSz cx="10058400" cy="7772400"/>
  <p:notesSz cx="9296400" cy="7010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47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4B24A0-3025-4705-BE75-2E1CC754A6CF}" v="163" dt="2020-08-03T14:51:47.54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170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eltrano\Downloads\Informe_Ministr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eltrano\Downloads\Informe_Ministr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eltrano\Downloads\Informe_Ministr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eltrano\Downloads\Informe_Ministr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eltrano\Downloads\Informe_Ministr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400" b="1" i="0" u="none" strike="noStrike" baseline="0">
                <a:effectLst/>
              </a:rPr>
              <a:t>Resultados de la </a:t>
            </a:r>
            <a:r>
              <a:rPr lang="es-ES" sz="1400" b="1" i="0" u="none" strike="noStrike" baseline="0">
                <a:effectLst/>
              </a:rPr>
              <a:t>Consulta por Canal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Hoja3!$F$44</c:f>
              <c:strCache>
                <c:ptCount val="1"/>
                <c:pt idx="0">
                  <c:v>TOTAL TRIM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99D-4072-A4CE-6F3693D4017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99D-4072-A4CE-6F3693D4017A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99D-4072-A4CE-6F3693D4017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99D-4072-A4CE-6F3693D4017A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99D-4072-A4CE-6F3693D401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Hoja3!$E$45:$E$50</c:f>
              <c:strCache>
                <c:ptCount val="6"/>
                <c:pt idx="0">
                  <c:v>VOZ</c:v>
                </c:pt>
                <c:pt idx="1">
                  <c:v>CHAT</c:v>
                </c:pt>
                <c:pt idx="2">
                  <c:v>EMAIL</c:v>
                </c:pt>
                <c:pt idx="3">
                  <c:v>REDES</c:v>
                </c:pt>
                <c:pt idx="4">
                  <c:v>VIDEO</c:v>
                </c:pt>
                <c:pt idx="5">
                  <c:v>AT.DIRECTA</c:v>
                </c:pt>
              </c:strCache>
            </c:strRef>
          </c:cat>
          <c:val>
            <c:numRef>
              <c:f>Hoja3!$F$45:$F$50</c:f>
              <c:numCache>
                <c:formatCode>#,##0</c:formatCode>
                <c:ptCount val="6"/>
                <c:pt idx="0">
                  <c:v>6584</c:v>
                </c:pt>
                <c:pt idx="1">
                  <c:v>2893</c:v>
                </c:pt>
                <c:pt idx="2">
                  <c:v>752</c:v>
                </c:pt>
                <c:pt idx="3">
                  <c:v>510</c:v>
                </c:pt>
                <c:pt idx="4">
                  <c:v>423</c:v>
                </c:pt>
                <c:pt idx="5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99D-4072-A4CE-6F3693D40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09852208"/>
        <c:axId val="1409865936"/>
      </c:barChart>
      <c:catAx>
        <c:axId val="140985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09865936"/>
        <c:crosses val="autoZero"/>
        <c:auto val="1"/>
        <c:lblAlgn val="ctr"/>
        <c:lblOffset val="100"/>
        <c:noMultiLvlLbl val="0"/>
      </c:catAx>
      <c:valAx>
        <c:axId val="140986593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0985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F15-49D0-85BB-A1CFDA8260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F15-49D0-85BB-A1CFDA8260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Hoja2!$B$3:$B$4</c:f>
              <c:strCache>
                <c:ptCount val="2"/>
                <c:pt idx="0">
                  <c:v>Satisfecho</c:v>
                </c:pt>
                <c:pt idx="1">
                  <c:v>Insatisfecho</c:v>
                </c:pt>
              </c:strCache>
            </c:strRef>
          </c:cat>
          <c:val>
            <c:numRef>
              <c:f>Hoja2!$C$3:$C$4</c:f>
              <c:numCache>
                <c:formatCode>0%</c:formatCode>
                <c:ptCount val="2"/>
                <c:pt idx="0">
                  <c:v>0.84</c:v>
                </c:pt>
                <c:pt idx="1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15-49D0-85BB-A1CFDA826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337-402A-911F-9918C686F2E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337-402A-911F-9918C686F2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Hoja2!$B$8:$B$9</c:f>
              <c:strCache>
                <c:ptCount val="2"/>
                <c:pt idx="0">
                  <c:v>Satisfecho</c:v>
                </c:pt>
                <c:pt idx="1">
                  <c:v>Insatisfecho</c:v>
                </c:pt>
              </c:strCache>
            </c:strRef>
          </c:cat>
          <c:val>
            <c:numRef>
              <c:f>Hoja2!$C$8:$C$9</c:f>
              <c:numCache>
                <c:formatCode>0%</c:formatCode>
                <c:ptCount val="2"/>
                <c:pt idx="0">
                  <c:v>0.55000000000000004</c:v>
                </c:pt>
                <c:pt idx="1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37-402A-911F-9918C686F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154-4851-A5CB-F1AD9D8F2F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154-4851-A5CB-F1AD9D8F2F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Hoja2!$B$41:$B$42</c:f>
              <c:strCache>
                <c:ptCount val="2"/>
                <c:pt idx="0">
                  <c:v>Satisfecho</c:v>
                </c:pt>
                <c:pt idx="1">
                  <c:v>Insatisfecho</c:v>
                </c:pt>
              </c:strCache>
            </c:strRef>
          </c:cat>
          <c:val>
            <c:numRef>
              <c:f>Hoja2!$C$41:$C$42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54-4851-A5CB-F1AD9D8F2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680365296803651E-2"/>
          <c:y val="5.2625690453202499E-2"/>
          <c:w val="0.94977168949771684"/>
          <c:h val="0.88751828431961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01-44E1-9CB5-F8855BF6852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Hoja2!$M$12:$M$13</c:f>
              <c:strCache>
                <c:ptCount val="2"/>
                <c:pt idx="0">
                  <c:v>Satisfecho</c:v>
                </c:pt>
                <c:pt idx="1">
                  <c:v>Insatisfecho</c:v>
                </c:pt>
              </c:strCache>
            </c:strRef>
          </c:cat>
          <c:val>
            <c:numRef>
              <c:f>Hoja2!$N$12:$N$13</c:f>
              <c:numCache>
                <c:formatCode>#,##0</c:formatCode>
                <c:ptCount val="2"/>
                <c:pt idx="0">
                  <c:v>9727</c:v>
                </c:pt>
                <c:pt idx="1">
                  <c:v>1732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01-44E1-9CB5-F8855BF68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82043312"/>
        <c:axId val="1382048720"/>
      </c:barChart>
      <c:catAx>
        <c:axId val="138204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82048720"/>
        <c:crosses val="autoZero"/>
        <c:auto val="1"/>
        <c:lblAlgn val="ctr"/>
        <c:lblOffset val="100"/>
        <c:noMultiLvlLbl val="0"/>
      </c:catAx>
      <c:valAx>
        <c:axId val="138204872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382043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058400" cy="540385"/>
          </a:xfrm>
          <a:custGeom>
            <a:avLst/>
            <a:gdLst/>
            <a:ahLst/>
            <a:cxnLst/>
            <a:rect l="l" t="t" r="r" b="b"/>
            <a:pathLst>
              <a:path w="10058400" h="540385">
                <a:moveTo>
                  <a:pt x="0" y="540003"/>
                </a:moveTo>
                <a:lnTo>
                  <a:pt x="10058400" y="540003"/>
                </a:lnTo>
                <a:lnTo>
                  <a:pt x="10058400" y="0"/>
                </a:lnTo>
                <a:lnTo>
                  <a:pt x="0" y="0"/>
                </a:lnTo>
                <a:lnTo>
                  <a:pt x="0" y="540003"/>
                </a:lnTo>
                <a:close/>
              </a:path>
            </a:pathLst>
          </a:custGeom>
          <a:solidFill>
            <a:srgbClr val="E9A8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884034"/>
            <a:ext cx="10058400" cy="1348105"/>
          </a:xfrm>
          <a:custGeom>
            <a:avLst/>
            <a:gdLst/>
            <a:ahLst/>
            <a:cxnLst/>
            <a:rect l="l" t="t" r="r" b="b"/>
            <a:pathLst>
              <a:path w="10058400" h="1348105">
                <a:moveTo>
                  <a:pt x="0" y="1347965"/>
                </a:moveTo>
                <a:lnTo>
                  <a:pt x="10058400" y="1347965"/>
                </a:lnTo>
                <a:lnTo>
                  <a:pt x="10058400" y="0"/>
                </a:lnTo>
                <a:lnTo>
                  <a:pt x="0" y="0"/>
                </a:lnTo>
                <a:lnTo>
                  <a:pt x="0" y="1347965"/>
                </a:lnTo>
                <a:close/>
              </a:path>
            </a:pathLst>
          </a:custGeom>
          <a:solidFill>
            <a:srgbClr val="E9A8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786458" y="540004"/>
            <a:ext cx="8272145" cy="344170"/>
          </a:xfrm>
          <a:custGeom>
            <a:avLst/>
            <a:gdLst/>
            <a:ahLst/>
            <a:cxnLst/>
            <a:rect l="l" t="t" r="r" b="b"/>
            <a:pathLst>
              <a:path w="8272145" h="344169">
                <a:moveTo>
                  <a:pt x="0" y="344030"/>
                </a:moveTo>
                <a:lnTo>
                  <a:pt x="8271941" y="344030"/>
                </a:lnTo>
                <a:lnTo>
                  <a:pt x="8271941" y="0"/>
                </a:lnTo>
                <a:lnTo>
                  <a:pt x="0" y="0"/>
                </a:lnTo>
                <a:lnTo>
                  <a:pt x="0" y="344030"/>
                </a:lnTo>
                <a:close/>
              </a:path>
            </a:pathLst>
          </a:custGeom>
          <a:solidFill>
            <a:srgbClr val="D66F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540004"/>
            <a:ext cx="438784" cy="344170"/>
          </a:xfrm>
          <a:custGeom>
            <a:avLst/>
            <a:gdLst/>
            <a:ahLst/>
            <a:cxnLst/>
            <a:rect l="l" t="t" r="r" b="b"/>
            <a:pathLst>
              <a:path w="438784" h="344169">
                <a:moveTo>
                  <a:pt x="0" y="344030"/>
                </a:moveTo>
                <a:lnTo>
                  <a:pt x="438353" y="344030"/>
                </a:lnTo>
                <a:lnTo>
                  <a:pt x="438353" y="0"/>
                </a:lnTo>
                <a:lnTo>
                  <a:pt x="0" y="0"/>
                </a:lnTo>
                <a:lnTo>
                  <a:pt x="0" y="344030"/>
                </a:lnTo>
                <a:close/>
              </a:path>
            </a:pathLst>
          </a:custGeom>
          <a:solidFill>
            <a:srgbClr val="D66F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38353" y="465340"/>
            <a:ext cx="1348105" cy="1348105"/>
          </a:xfrm>
          <a:custGeom>
            <a:avLst/>
            <a:gdLst/>
            <a:ahLst/>
            <a:cxnLst/>
            <a:rect l="l" t="t" r="r" b="b"/>
            <a:pathLst>
              <a:path w="1348105" h="1348105">
                <a:moveTo>
                  <a:pt x="0" y="1348105"/>
                </a:moveTo>
                <a:lnTo>
                  <a:pt x="1348105" y="1348105"/>
                </a:lnTo>
                <a:lnTo>
                  <a:pt x="1348105" y="0"/>
                </a:lnTo>
                <a:lnTo>
                  <a:pt x="0" y="0"/>
                </a:lnTo>
                <a:lnTo>
                  <a:pt x="0" y="1348105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0" y="2062873"/>
            <a:ext cx="10058400" cy="5709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-203" y="543104"/>
            <a:ext cx="10058806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95B"/>
                </a:solidFill>
                <a:latin typeface="Lucida Sans"/>
                <a:cs typeface="Lucida Sans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‹Nº›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004B83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95B"/>
                </a:solidFill>
                <a:latin typeface="Lucida Sans"/>
                <a:cs typeface="Lucida Sans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‹Nº›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95B"/>
                </a:solidFill>
                <a:latin typeface="Lucida Sans"/>
                <a:cs typeface="Lucida Sans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‹Nº›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E9A8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95B"/>
                </a:solidFill>
                <a:latin typeface="Lucida Sans"/>
                <a:cs typeface="Lucida Sans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‹Nº›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058400" cy="3206115"/>
          </a:xfrm>
          <a:custGeom>
            <a:avLst/>
            <a:gdLst/>
            <a:ahLst/>
            <a:cxnLst/>
            <a:rect l="l" t="t" r="r" b="b"/>
            <a:pathLst>
              <a:path w="10058400" h="3206115">
                <a:moveTo>
                  <a:pt x="0" y="3205797"/>
                </a:moveTo>
                <a:lnTo>
                  <a:pt x="10058400" y="3205797"/>
                </a:lnTo>
                <a:lnTo>
                  <a:pt x="10058400" y="0"/>
                </a:lnTo>
                <a:lnTo>
                  <a:pt x="0" y="0"/>
                </a:lnTo>
                <a:lnTo>
                  <a:pt x="0" y="3205797"/>
                </a:lnTo>
                <a:close/>
              </a:path>
            </a:pathLst>
          </a:custGeom>
          <a:solidFill>
            <a:srgbClr val="E9A8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562297"/>
            <a:ext cx="10058400" cy="3210560"/>
          </a:xfrm>
          <a:custGeom>
            <a:avLst/>
            <a:gdLst/>
            <a:ahLst/>
            <a:cxnLst/>
            <a:rect l="l" t="t" r="r" b="b"/>
            <a:pathLst>
              <a:path w="10058400" h="3210559">
                <a:moveTo>
                  <a:pt x="0" y="3210102"/>
                </a:moveTo>
                <a:lnTo>
                  <a:pt x="10058400" y="3210102"/>
                </a:lnTo>
                <a:lnTo>
                  <a:pt x="10058400" y="0"/>
                </a:lnTo>
                <a:lnTo>
                  <a:pt x="0" y="0"/>
                </a:lnTo>
                <a:lnTo>
                  <a:pt x="0" y="3210102"/>
                </a:lnTo>
                <a:close/>
              </a:path>
            </a:pathLst>
          </a:custGeom>
          <a:solidFill>
            <a:srgbClr val="E9A8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3205797"/>
            <a:ext cx="10058400" cy="1356995"/>
          </a:xfrm>
          <a:custGeom>
            <a:avLst/>
            <a:gdLst/>
            <a:ahLst/>
            <a:cxnLst/>
            <a:rect l="l" t="t" r="r" b="b"/>
            <a:pathLst>
              <a:path w="10058400" h="1356995">
                <a:moveTo>
                  <a:pt x="0" y="1356499"/>
                </a:moveTo>
                <a:lnTo>
                  <a:pt x="10058400" y="1356499"/>
                </a:lnTo>
                <a:lnTo>
                  <a:pt x="10058400" y="0"/>
                </a:lnTo>
                <a:lnTo>
                  <a:pt x="0" y="0"/>
                </a:lnTo>
                <a:lnTo>
                  <a:pt x="0" y="13564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95B"/>
                </a:solidFill>
                <a:latin typeface="Lucida Sans"/>
                <a:cs typeface="Lucida Sans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‹Nº›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058400" cy="1043940"/>
          </a:xfrm>
          <a:custGeom>
            <a:avLst/>
            <a:gdLst/>
            <a:ahLst/>
            <a:cxnLst/>
            <a:rect l="l" t="t" r="r" b="b"/>
            <a:pathLst>
              <a:path w="10058400" h="1043940">
                <a:moveTo>
                  <a:pt x="0" y="1043635"/>
                </a:moveTo>
                <a:lnTo>
                  <a:pt x="10058400" y="1043635"/>
                </a:lnTo>
                <a:lnTo>
                  <a:pt x="10058400" y="0"/>
                </a:lnTo>
                <a:lnTo>
                  <a:pt x="0" y="0"/>
                </a:lnTo>
                <a:lnTo>
                  <a:pt x="0" y="1043635"/>
                </a:lnTo>
                <a:close/>
              </a:path>
            </a:pathLst>
          </a:custGeom>
          <a:solidFill>
            <a:srgbClr val="E9A8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77511" y="3542812"/>
            <a:ext cx="5703376" cy="833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38687" y="1375482"/>
            <a:ext cx="7181024" cy="1795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rgbClr val="004B83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833941" y="7427345"/>
            <a:ext cx="314960" cy="151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58595B"/>
                </a:solidFill>
                <a:latin typeface="Lucida Sans"/>
                <a:cs typeface="Lucida Sans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‹Nº›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9935">
              <a:lnSpc>
                <a:spcPct val="100000"/>
              </a:lnSpc>
              <a:spcBef>
                <a:spcPts val="100"/>
              </a:spcBef>
            </a:pPr>
            <a:r>
              <a:rPr spc="25" dirty="0"/>
              <a:t>Informe </a:t>
            </a:r>
            <a:r>
              <a:rPr spc="15" dirty="0"/>
              <a:t>Atención </a:t>
            </a:r>
            <a:r>
              <a:rPr spc="90" dirty="0"/>
              <a:t>al</a:t>
            </a:r>
            <a:r>
              <a:rPr spc="15" dirty="0"/>
              <a:t> </a:t>
            </a:r>
            <a:r>
              <a:rPr spc="40" dirty="0"/>
              <a:t>Ciudadano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77499" y="944443"/>
            <a:ext cx="49580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2200" b="1" spc="7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200" b="1" spc="75" dirty="0">
                <a:solidFill>
                  <a:srgbClr val="FFFFFF"/>
                </a:solidFill>
                <a:latin typeface="Gill Sans MT"/>
                <a:cs typeface="Gill Sans MT"/>
              </a:rPr>
              <a:t>Resultado </a:t>
            </a:r>
            <a:r>
              <a:rPr sz="2200" b="1" spc="90" dirty="0">
                <a:solidFill>
                  <a:srgbClr val="FFFFFF"/>
                </a:solidFill>
                <a:latin typeface="Gill Sans MT"/>
                <a:cs typeface="Gill Sans MT"/>
              </a:rPr>
              <a:t>Encuesta</a:t>
            </a:r>
            <a:r>
              <a:rPr lang="es-ES" sz="2200" b="1" spc="90" dirty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r>
              <a:rPr sz="2200" b="1" spc="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200" b="1" spc="80" dirty="0">
                <a:solidFill>
                  <a:srgbClr val="FFFFFF"/>
                </a:solidFill>
                <a:latin typeface="Gill Sans MT"/>
                <a:cs typeface="Gill Sans MT"/>
              </a:rPr>
              <a:t>de</a:t>
            </a:r>
            <a:r>
              <a:rPr sz="2200" b="1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lang="es-ES" sz="2200" b="1" dirty="0">
                <a:solidFill>
                  <a:srgbClr val="FFFFFF"/>
                </a:solidFill>
                <a:latin typeface="Gill Sans MT"/>
                <a:cs typeface="Gill Sans MT"/>
              </a:rPr>
              <a:t>      </a:t>
            </a:r>
            <a:r>
              <a:rPr sz="2200" b="1" spc="90" dirty="0">
                <a:solidFill>
                  <a:srgbClr val="FFFFFF"/>
                </a:solidFill>
                <a:latin typeface="Gill Sans MT"/>
                <a:cs typeface="Gill Sans MT"/>
              </a:rPr>
              <a:t>Satisfacción  </a:t>
            </a:r>
            <a:r>
              <a:rPr sz="2200" b="1" spc="-55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lang="es-ES" sz="2200" b="1" spc="-55" dirty="0">
                <a:solidFill>
                  <a:srgbClr val="FFFFFF"/>
                </a:solidFill>
                <a:latin typeface="Gill Sans MT"/>
                <a:cs typeface="Gill Sans MT"/>
              </a:rPr>
              <a:t>V   </a:t>
            </a:r>
            <a:r>
              <a:rPr sz="2200" b="1" spc="-10" dirty="0">
                <a:solidFill>
                  <a:srgbClr val="FFFFFF"/>
                </a:solidFill>
                <a:latin typeface="Gill Sans MT"/>
                <a:cs typeface="Gill Sans MT"/>
              </a:rPr>
              <a:t>Trimestre</a:t>
            </a:r>
            <a:r>
              <a:rPr sz="2200" b="1" spc="1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200" b="1" spc="35" dirty="0">
                <a:solidFill>
                  <a:srgbClr val="FFFFFF"/>
                </a:solidFill>
                <a:latin typeface="Gill Sans MT"/>
                <a:cs typeface="Gill Sans MT"/>
              </a:rPr>
              <a:t>20</a:t>
            </a:r>
            <a:r>
              <a:rPr lang="es-ES" sz="2200" b="1" spc="35" dirty="0">
                <a:solidFill>
                  <a:srgbClr val="FFFFFF"/>
                </a:solidFill>
                <a:latin typeface="Gill Sans MT"/>
                <a:cs typeface="Gill Sans MT"/>
              </a:rPr>
              <a:t>21</a:t>
            </a:r>
            <a:endParaRPr sz="22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2995" y="616762"/>
            <a:ext cx="223520" cy="1085850"/>
          </a:xfrm>
          <a:custGeom>
            <a:avLst/>
            <a:gdLst/>
            <a:ahLst/>
            <a:cxnLst/>
            <a:rect l="l" t="t" r="r" b="b"/>
            <a:pathLst>
              <a:path w="223519" h="1085850">
                <a:moveTo>
                  <a:pt x="223520" y="1085735"/>
                </a:moveTo>
                <a:lnTo>
                  <a:pt x="0" y="1085735"/>
                </a:lnTo>
                <a:lnTo>
                  <a:pt x="0" y="0"/>
                </a:lnTo>
                <a:lnTo>
                  <a:pt x="223520" y="0"/>
                </a:lnTo>
                <a:lnTo>
                  <a:pt x="223520" y="1085735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0496" y="1059878"/>
            <a:ext cx="223520" cy="642620"/>
          </a:xfrm>
          <a:custGeom>
            <a:avLst/>
            <a:gdLst/>
            <a:ahLst/>
            <a:cxnLst/>
            <a:rect l="l" t="t" r="r" b="b"/>
            <a:pathLst>
              <a:path w="223519" h="642619">
                <a:moveTo>
                  <a:pt x="223519" y="642619"/>
                </a:moveTo>
                <a:lnTo>
                  <a:pt x="0" y="642619"/>
                </a:lnTo>
                <a:lnTo>
                  <a:pt x="0" y="0"/>
                </a:lnTo>
                <a:lnTo>
                  <a:pt x="223519" y="0"/>
                </a:lnTo>
                <a:lnTo>
                  <a:pt x="223519" y="64261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29957" y="920089"/>
            <a:ext cx="223520" cy="782955"/>
          </a:xfrm>
          <a:custGeom>
            <a:avLst/>
            <a:gdLst/>
            <a:ahLst/>
            <a:cxnLst/>
            <a:rect l="l" t="t" r="r" b="b"/>
            <a:pathLst>
              <a:path w="223519" h="782955">
                <a:moveTo>
                  <a:pt x="223520" y="782408"/>
                </a:moveTo>
                <a:lnTo>
                  <a:pt x="0" y="782408"/>
                </a:lnTo>
                <a:lnTo>
                  <a:pt x="0" y="0"/>
                </a:lnTo>
                <a:lnTo>
                  <a:pt x="223520" y="0"/>
                </a:lnTo>
                <a:lnTo>
                  <a:pt x="223520" y="782408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964536" y="7256014"/>
            <a:ext cx="4919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Lucida Sans"/>
                <a:cs typeface="Lucida Sans"/>
              </a:rPr>
              <a:t>Dirección</a:t>
            </a:r>
            <a:r>
              <a:rPr sz="1200" spc="-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sz="1200" spc="-7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Lucida Sans"/>
                <a:cs typeface="Lucida Sans"/>
              </a:rPr>
              <a:t>Asuntos</a:t>
            </a:r>
            <a:r>
              <a:rPr sz="1200" spc="-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Lucida Sans"/>
                <a:cs typeface="Lucida Sans"/>
              </a:rPr>
              <a:t>Migratorios,</a:t>
            </a:r>
            <a:r>
              <a:rPr sz="1200" spc="-7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Lucida Sans"/>
                <a:cs typeface="Lucida Sans"/>
              </a:rPr>
              <a:t>Consulares</a:t>
            </a:r>
            <a:r>
              <a:rPr sz="1200" spc="-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1200" spc="-7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Lucida Sans"/>
                <a:cs typeface="Lucida Sans"/>
              </a:rPr>
              <a:t>Servicio</a:t>
            </a:r>
            <a:r>
              <a:rPr sz="1200" spc="-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Lucida Sans"/>
                <a:cs typeface="Lucida Sans"/>
              </a:rPr>
              <a:t>al</a:t>
            </a:r>
            <a:r>
              <a:rPr sz="1200" spc="-7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Lucida Sans"/>
                <a:cs typeface="Lucida Sans"/>
              </a:rPr>
              <a:t>Ciudadano</a:t>
            </a:r>
            <a:endParaRPr sz="1200">
              <a:latin typeface="Lucida Sans"/>
              <a:cs typeface="Lucida Sans"/>
            </a:endParaRPr>
          </a:p>
          <a:p>
            <a:pPr marL="1633220">
              <a:lnSpc>
                <a:spcPct val="100000"/>
              </a:lnSpc>
            </a:pPr>
            <a:r>
              <a:rPr sz="1200" i="1" spc="25" dirty="0">
                <a:solidFill>
                  <a:srgbClr val="FFFFFF"/>
                </a:solidFill>
                <a:latin typeface="Arial"/>
                <a:cs typeface="Arial"/>
              </a:rPr>
              <a:t>Centro </a:t>
            </a:r>
            <a:r>
              <a:rPr sz="1200" i="1" spc="5" dirty="0">
                <a:solidFill>
                  <a:srgbClr val="FFFFFF"/>
                </a:solidFill>
                <a:latin typeface="Arial"/>
                <a:cs typeface="Arial"/>
              </a:rPr>
              <a:t>Integral </a:t>
            </a:r>
            <a:r>
              <a:rPr sz="1200" i="1" spc="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200" i="1" spc="20" dirty="0">
                <a:solidFill>
                  <a:srgbClr val="FFFFFF"/>
                </a:solidFill>
                <a:latin typeface="Arial"/>
                <a:cs typeface="Arial"/>
              </a:rPr>
              <a:t>Atención </a:t>
            </a:r>
            <a:r>
              <a:rPr sz="1200" i="1" spc="-20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1200" i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i="1" spc="5" dirty="0">
                <a:solidFill>
                  <a:srgbClr val="FFFFFF"/>
                </a:solidFill>
                <a:latin typeface="Arial"/>
                <a:cs typeface="Arial"/>
              </a:rPr>
              <a:t>Ciudadano-CIAC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6207912"/>
            <a:ext cx="3538061" cy="704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7511" y="3542812"/>
            <a:ext cx="5703376" cy="1179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115" algn="ctr">
              <a:lnSpc>
                <a:spcPts val="3540"/>
              </a:lnSpc>
              <a:spcBef>
                <a:spcPts val="100"/>
              </a:spcBef>
            </a:pPr>
            <a:r>
              <a:rPr spc="65" dirty="0"/>
              <a:t>Cifras</a:t>
            </a:r>
            <a:r>
              <a:rPr spc="70" dirty="0"/>
              <a:t> </a:t>
            </a:r>
            <a:r>
              <a:rPr spc="65" dirty="0"/>
              <a:t>Generales</a:t>
            </a:r>
          </a:p>
          <a:p>
            <a:pPr marL="158115" algn="ctr">
              <a:lnSpc>
                <a:spcPts val="2820"/>
              </a:lnSpc>
            </a:pPr>
            <a:r>
              <a:rPr sz="2400" b="0" spc="85" dirty="0">
                <a:latin typeface="Tahoma"/>
                <a:cs typeface="Tahoma"/>
              </a:rPr>
              <a:t>Del</a:t>
            </a:r>
            <a:r>
              <a:rPr sz="2400" b="0" spc="-85" dirty="0">
                <a:latin typeface="Tahoma"/>
                <a:cs typeface="Tahoma"/>
              </a:rPr>
              <a:t> </a:t>
            </a:r>
            <a:r>
              <a:rPr lang="es-ES" sz="2400" b="0" spc="-310" dirty="0">
                <a:latin typeface="Tahoma"/>
                <a:cs typeface="Tahoma"/>
              </a:rPr>
              <a:t>01</a:t>
            </a:r>
            <a:r>
              <a:rPr sz="2400" b="0" spc="30" dirty="0">
                <a:latin typeface="Tahoma"/>
                <a:cs typeface="Tahoma"/>
              </a:rPr>
              <a:t> </a:t>
            </a:r>
            <a:r>
              <a:rPr sz="2400" b="0" spc="155" dirty="0">
                <a:latin typeface="Tahoma"/>
                <a:cs typeface="Tahoma"/>
              </a:rPr>
              <a:t>de</a:t>
            </a:r>
            <a:r>
              <a:rPr sz="2400" b="0" spc="25" dirty="0">
                <a:latin typeface="Tahoma"/>
                <a:cs typeface="Tahoma"/>
              </a:rPr>
              <a:t> </a:t>
            </a:r>
            <a:r>
              <a:rPr lang="es-ES" sz="2400" b="0" spc="25" dirty="0">
                <a:latin typeface="Tahoma"/>
                <a:cs typeface="Tahoma"/>
              </a:rPr>
              <a:t>Octubre</a:t>
            </a:r>
            <a:r>
              <a:rPr sz="2400" b="0" spc="-40" dirty="0">
                <a:latin typeface="Tahoma"/>
                <a:cs typeface="Tahoma"/>
              </a:rPr>
              <a:t> </a:t>
            </a:r>
            <a:r>
              <a:rPr sz="2400" b="0" spc="150" dirty="0">
                <a:latin typeface="Tahoma"/>
                <a:cs typeface="Tahoma"/>
              </a:rPr>
              <a:t>al</a:t>
            </a:r>
            <a:r>
              <a:rPr sz="2400" b="0" spc="-45" dirty="0">
                <a:latin typeface="Tahoma"/>
                <a:cs typeface="Tahoma"/>
              </a:rPr>
              <a:t> </a:t>
            </a:r>
            <a:r>
              <a:rPr lang="es-ES" sz="2400" b="0" spc="145" dirty="0">
                <a:latin typeface="Tahoma"/>
                <a:cs typeface="Tahoma"/>
              </a:rPr>
              <a:t>31 </a:t>
            </a:r>
            <a:r>
              <a:rPr sz="2400" b="0" spc="155" dirty="0">
                <a:latin typeface="Tahoma"/>
                <a:cs typeface="Tahoma"/>
              </a:rPr>
              <a:t>de</a:t>
            </a:r>
            <a:r>
              <a:rPr sz="2400" b="0" spc="25" dirty="0">
                <a:latin typeface="Tahoma"/>
                <a:cs typeface="Tahoma"/>
              </a:rPr>
              <a:t> </a:t>
            </a:r>
            <a:r>
              <a:rPr lang="es-ES" sz="2400" b="0" spc="25" dirty="0">
                <a:latin typeface="Tahoma"/>
                <a:cs typeface="Tahoma"/>
              </a:rPr>
              <a:t>Diciembre</a:t>
            </a:r>
            <a:r>
              <a:rPr sz="2400" b="0" spc="25" dirty="0">
                <a:latin typeface="Tahoma"/>
                <a:cs typeface="Tahoma"/>
              </a:rPr>
              <a:t> </a:t>
            </a:r>
            <a:r>
              <a:rPr sz="2400" b="0" spc="155" dirty="0">
                <a:latin typeface="Tahoma"/>
                <a:cs typeface="Tahoma"/>
              </a:rPr>
              <a:t>de</a:t>
            </a:r>
            <a:r>
              <a:rPr sz="2400" b="0" spc="30" dirty="0">
                <a:latin typeface="Tahoma"/>
                <a:cs typeface="Tahoma"/>
              </a:rPr>
              <a:t> </a:t>
            </a:r>
            <a:r>
              <a:rPr sz="2400" b="0" spc="5" dirty="0">
                <a:latin typeface="Tahoma"/>
                <a:cs typeface="Tahoma"/>
              </a:rPr>
              <a:t>20</a:t>
            </a:r>
            <a:r>
              <a:rPr lang="es-ES" sz="2400" b="0" spc="5" dirty="0">
                <a:latin typeface="Tahoma"/>
                <a:cs typeface="Tahoma"/>
              </a:rPr>
              <a:t>21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20704" y="2282278"/>
            <a:ext cx="1159510" cy="1159510"/>
          </a:xfrm>
          <a:custGeom>
            <a:avLst/>
            <a:gdLst/>
            <a:ahLst/>
            <a:cxnLst/>
            <a:rect l="l" t="t" r="r" b="b"/>
            <a:pathLst>
              <a:path w="1159510" h="1159510">
                <a:moveTo>
                  <a:pt x="0" y="1159370"/>
                </a:moveTo>
                <a:lnTo>
                  <a:pt x="1159370" y="1159370"/>
                </a:lnTo>
                <a:lnTo>
                  <a:pt x="1159370" y="0"/>
                </a:lnTo>
                <a:lnTo>
                  <a:pt x="0" y="0"/>
                </a:lnTo>
                <a:lnTo>
                  <a:pt x="0" y="1159370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2296" y="2412504"/>
            <a:ext cx="192405" cy="934085"/>
          </a:xfrm>
          <a:custGeom>
            <a:avLst/>
            <a:gdLst/>
            <a:ahLst/>
            <a:cxnLst/>
            <a:rect l="l" t="t" r="r" b="b"/>
            <a:pathLst>
              <a:path w="192404" h="934085">
                <a:moveTo>
                  <a:pt x="192227" y="933729"/>
                </a:moveTo>
                <a:lnTo>
                  <a:pt x="0" y="933729"/>
                </a:lnTo>
                <a:lnTo>
                  <a:pt x="0" y="0"/>
                </a:lnTo>
                <a:lnTo>
                  <a:pt x="192227" y="0"/>
                </a:lnTo>
                <a:lnTo>
                  <a:pt x="192227" y="933729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92344" y="2793580"/>
            <a:ext cx="192405" cy="553085"/>
          </a:xfrm>
          <a:custGeom>
            <a:avLst/>
            <a:gdLst/>
            <a:ahLst/>
            <a:cxnLst/>
            <a:rect l="l" t="t" r="r" b="b"/>
            <a:pathLst>
              <a:path w="192404" h="553085">
                <a:moveTo>
                  <a:pt x="192227" y="552653"/>
                </a:moveTo>
                <a:lnTo>
                  <a:pt x="0" y="552653"/>
                </a:lnTo>
                <a:lnTo>
                  <a:pt x="0" y="0"/>
                </a:lnTo>
                <a:lnTo>
                  <a:pt x="192227" y="0"/>
                </a:lnTo>
                <a:lnTo>
                  <a:pt x="192227" y="552653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15470" y="2673362"/>
            <a:ext cx="192405" cy="673100"/>
          </a:xfrm>
          <a:custGeom>
            <a:avLst/>
            <a:gdLst/>
            <a:ahLst/>
            <a:cxnLst/>
            <a:rect l="l" t="t" r="r" b="b"/>
            <a:pathLst>
              <a:path w="192404" h="673100">
                <a:moveTo>
                  <a:pt x="192227" y="672871"/>
                </a:moveTo>
                <a:lnTo>
                  <a:pt x="0" y="672871"/>
                </a:lnTo>
                <a:lnTo>
                  <a:pt x="0" y="0"/>
                </a:lnTo>
                <a:lnTo>
                  <a:pt x="192227" y="0"/>
                </a:lnTo>
                <a:lnTo>
                  <a:pt x="192227" y="672871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77511" y="4722622"/>
            <a:ext cx="5892165" cy="0"/>
          </a:xfrm>
          <a:custGeom>
            <a:avLst/>
            <a:gdLst/>
            <a:ahLst/>
            <a:cxnLst/>
            <a:rect l="l" t="t" r="r" b="b"/>
            <a:pathLst>
              <a:path w="5892165">
                <a:moveTo>
                  <a:pt x="0" y="0"/>
                </a:moveTo>
                <a:lnTo>
                  <a:pt x="5892063" y="0"/>
                </a:lnTo>
              </a:path>
            </a:pathLst>
          </a:custGeom>
          <a:ln w="50342">
            <a:solidFill>
              <a:srgbClr val="FEF1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1797" y="213880"/>
            <a:ext cx="8576945" cy="143629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Encuesta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de Satisfacción </a:t>
            </a:r>
            <a:r>
              <a:rPr sz="900" spc="18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lang="es-ES" sz="900" spc="18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 err="1">
                <a:solidFill>
                  <a:srgbClr val="FFFFFF"/>
                </a:solidFill>
                <a:latin typeface="Calibri"/>
                <a:cs typeface="Calibri"/>
              </a:rPr>
              <a:t>Trimestre</a:t>
            </a: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lang="es-ES" sz="900" spc="45" dirty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595" y="184315"/>
            <a:ext cx="758825" cy="758825"/>
          </a:xfrm>
          <a:custGeom>
            <a:avLst/>
            <a:gdLst/>
            <a:ahLst/>
            <a:cxnLst/>
            <a:rect l="l" t="t" r="r" b="b"/>
            <a:pathLst>
              <a:path w="758825" h="758825">
                <a:moveTo>
                  <a:pt x="0" y="758202"/>
                </a:moveTo>
                <a:lnTo>
                  <a:pt x="758202" y="758202"/>
                </a:lnTo>
                <a:lnTo>
                  <a:pt x="758202" y="0"/>
                </a:lnTo>
                <a:lnTo>
                  <a:pt x="0" y="0"/>
                </a:lnTo>
                <a:lnTo>
                  <a:pt x="0" y="758202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6203" y="269468"/>
            <a:ext cx="125730" cy="610870"/>
          </a:xfrm>
          <a:custGeom>
            <a:avLst/>
            <a:gdLst/>
            <a:ahLst/>
            <a:cxnLst/>
            <a:rect l="l" t="t" r="r" b="b"/>
            <a:pathLst>
              <a:path w="125730" h="610869">
                <a:moveTo>
                  <a:pt x="125717" y="610641"/>
                </a:moveTo>
                <a:lnTo>
                  <a:pt x="0" y="610641"/>
                </a:lnTo>
                <a:lnTo>
                  <a:pt x="0" y="0"/>
                </a:lnTo>
                <a:lnTo>
                  <a:pt x="125717" y="0"/>
                </a:lnTo>
                <a:lnTo>
                  <a:pt x="125717" y="610641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2570" y="440067"/>
            <a:ext cx="125730" cy="440055"/>
          </a:xfrm>
          <a:custGeom>
            <a:avLst/>
            <a:gdLst/>
            <a:ahLst/>
            <a:cxnLst/>
            <a:rect l="l" t="t" r="r" b="b"/>
            <a:pathLst>
              <a:path w="125730" h="440055">
                <a:moveTo>
                  <a:pt x="125717" y="440042"/>
                </a:moveTo>
                <a:lnTo>
                  <a:pt x="0" y="440042"/>
                </a:lnTo>
                <a:lnTo>
                  <a:pt x="0" y="0"/>
                </a:lnTo>
                <a:lnTo>
                  <a:pt x="125717" y="0"/>
                </a:lnTo>
                <a:lnTo>
                  <a:pt x="125717" y="440042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989" y="699414"/>
            <a:ext cx="125730" cy="180975"/>
          </a:xfrm>
          <a:custGeom>
            <a:avLst/>
            <a:gdLst/>
            <a:ahLst/>
            <a:cxnLst/>
            <a:rect l="l" t="t" r="r" b="b"/>
            <a:pathLst>
              <a:path w="125730" h="180975">
                <a:moveTo>
                  <a:pt x="125717" y="180695"/>
                </a:moveTo>
                <a:lnTo>
                  <a:pt x="0" y="180695"/>
                </a:lnTo>
                <a:lnTo>
                  <a:pt x="0" y="0"/>
                </a:lnTo>
                <a:lnTo>
                  <a:pt x="125717" y="0"/>
                </a:lnTo>
                <a:lnTo>
                  <a:pt x="125717" y="180695"/>
                </a:lnTo>
                <a:close/>
              </a:path>
            </a:pathLst>
          </a:custGeom>
          <a:solidFill>
            <a:srgbClr val="AFC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81797" y="350138"/>
            <a:ext cx="8576945" cy="69405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sz="2000" spc="65" dirty="0"/>
              <a:t>Resultado </a:t>
            </a:r>
            <a:r>
              <a:rPr sz="2000" spc="85" dirty="0"/>
              <a:t>Encuesta </a:t>
            </a:r>
            <a:r>
              <a:rPr sz="2000" spc="75" dirty="0"/>
              <a:t>de</a:t>
            </a:r>
            <a:r>
              <a:rPr sz="2000" spc="-20" dirty="0"/>
              <a:t> </a:t>
            </a:r>
            <a:r>
              <a:rPr sz="2000" spc="85" dirty="0"/>
              <a:t>Satisfacción</a:t>
            </a:r>
            <a:endParaRPr sz="2000"/>
          </a:p>
        </p:txBody>
      </p:sp>
      <p:sp>
        <p:nvSpPr>
          <p:cNvPr id="9" name="object 9"/>
          <p:cNvSpPr txBox="1"/>
          <p:nvPr/>
        </p:nvSpPr>
        <p:spPr>
          <a:xfrm>
            <a:off x="707299" y="5837060"/>
            <a:ext cx="84791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95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Fuente: </a:t>
            </a:r>
            <a:r>
              <a:rPr sz="1200" spc="105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Centro </a:t>
            </a:r>
            <a:r>
              <a:rPr sz="1200" spc="85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Integral </a:t>
            </a:r>
            <a:r>
              <a:rPr sz="1200" spc="11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de </a:t>
            </a:r>
            <a:r>
              <a:rPr sz="1200" spc="95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Atención al </a:t>
            </a:r>
            <a:r>
              <a:rPr sz="1200" spc="11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Ciudadano</a:t>
            </a:r>
            <a:r>
              <a:rPr sz="1200" spc="229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 </a:t>
            </a:r>
            <a:r>
              <a:rPr sz="1200" spc="145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-CIAC</a:t>
            </a:r>
            <a:endParaRPr sz="1200" dirty="0">
              <a:solidFill>
                <a:schemeClr val="tx2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72536" y="1903435"/>
            <a:ext cx="582846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45" dirty="0">
                <a:solidFill>
                  <a:srgbClr val="004984"/>
                </a:solidFill>
                <a:latin typeface="Calibri"/>
                <a:cs typeface="Calibri"/>
              </a:rPr>
              <a:t>Durante </a:t>
            </a:r>
            <a:r>
              <a:rPr sz="1800" spc="140" dirty="0">
                <a:solidFill>
                  <a:srgbClr val="004984"/>
                </a:solidFill>
                <a:latin typeface="Calibri"/>
                <a:cs typeface="Calibri"/>
              </a:rPr>
              <a:t>el </a:t>
            </a:r>
            <a:r>
              <a:rPr lang="es-ES" sz="1800" spc="140" dirty="0">
                <a:solidFill>
                  <a:srgbClr val="004984"/>
                </a:solidFill>
                <a:latin typeface="Calibri"/>
                <a:cs typeface="Calibri"/>
              </a:rPr>
              <a:t>IV</a:t>
            </a:r>
            <a:r>
              <a:rPr sz="1800" spc="7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800" spc="150" dirty="0">
                <a:solidFill>
                  <a:srgbClr val="004984"/>
                </a:solidFill>
                <a:latin typeface="Calibri"/>
                <a:cs typeface="Calibri"/>
              </a:rPr>
              <a:t>trimestre </a:t>
            </a:r>
            <a:r>
              <a:rPr sz="1800" spc="165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800" spc="75" dirty="0">
                <a:solidFill>
                  <a:srgbClr val="004984"/>
                </a:solidFill>
                <a:latin typeface="Calibri"/>
                <a:cs typeface="Calibri"/>
              </a:rPr>
              <a:t>20</a:t>
            </a:r>
            <a:r>
              <a:rPr lang="es-ES" sz="1800" spc="75" dirty="0">
                <a:solidFill>
                  <a:srgbClr val="004984"/>
                </a:solidFill>
                <a:latin typeface="Calibri"/>
                <a:cs typeface="Calibri"/>
              </a:rPr>
              <a:t>21</a:t>
            </a:r>
            <a:r>
              <a:rPr sz="1800" spc="75" dirty="0">
                <a:solidFill>
                  <a:srgbClr val="004984"/>
                </a:solidFill>
                <a:latin typeface="Calibri"/>
                <a:cs typeface="Calibri"/>
              </a:rPr>
              <a:t>, </a:t>
            </a:r>
            <a:r>
              <a:rPr sz="1800" spc="135" dirty="0">
                <a:solidFill>
                  <a:srgbClr val="004984"/>
                </a:solidFill>
                <a:latin typeface="Calibri"/>
                <a:cs typeface="Calibri"/>
              </a:rPr>
              <a:t>ingresaron </a:t>
            </a:r>
            <a:r>
              <a:rPr sz="1800" spc="145" dirty="0">
                <a:solidFill>
                  <a:srgbClr val="004984"/>
                </a:solidFill>
                <a:latin typeface="Calibri"/>
                <a:cs typeface="Calibri"/>
              </a:rPr>
              <a:t>al</a:t>
            </a:r>
            <a:r>
              <a:rPr sz="1800" spc="61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800" spc="155" dirty="0">
                <a:solidFill>
                  <a:srgbClr val="004984"/>
                </a:solidFill>
                <a:latin typeface="Calibri"/>
                <a:cs typeface="Calibri"/>
              </a:rPr>
              <a:t>CIAC: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5800" y="3644882"/>
            <a:ext cx="8576945" cy="20287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5044" algn="just">
              <a:lnSpc>
                <a:spcPct val="100000"/>
              </a:lnSpc>
              <a:spcBef>
                <a:spcPts val="100"/>
              </a:spcBef>
              <a:tabLst>
                <a:tab pos="1066800" algn="l"/>
              </a:tabLst>
            </a:pPr>
            <a:r>
              <a:rPr sz="1800" spc="145" dirty="0">
                <a:solidFill>
                  <a:srgbClr val="004984"/>
                </a:solidFill>
                <a:latin typeface="Calibri"/>
                <a:cs typeface="Calibri"/>
              </a:rPr>
              <a:t>A</a:t>
            </a:r>
            <a:r>
              <a:rPr sz="1800" spc="100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800" spc="140" dirty="0">
                <a:solidFill>
                  <a:srgbClr val="004984"/>
                </a:solidFill>
                <a:latin typeface="Calibri"/>
                <a:cs typeface="Calibri"/>
              </a:rPr>
              <a:t>través</a:t>
            </a:r>
            <a:r>
              <a:rPr lang="es-ES" sz="1800" spc="140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800" spc="165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800" spc="175" dirty="0">
                <a:solidFill>
                  <a:srgbClr val="004984"/>
                </a:solidFill>
                <a:latin typeface="Calibri"/>
                <a:cs typeface="Calibri"/>
              </a:rPr>
              <a:t>los </a:t>
            </a:r>
            <a:r>
              <a:rPr sz="1800" spc="145" dirty="0">
                <a:solidFill>
                  <a:srgbClr val="004984"/>
                </a:solidFill>
                <a:latin typeface="Calibri"/>
                <a:cs typeface="Calibri"/>
              </a:rPr>
              <a:t>diferentes </a:t>
            </a:r>
            <a:r>
              <a:rPr sz="1800" spc="180" dirty="0">
                <a:solidFill>
                  <a:srgbClr val="004984"/>
                </a:solidFill>
                <a:latin typeface="Calibri"/>
                <a:cs typeface="Calibri"/>
              </a:rPr>
              <a:t>canales </a:t>
            </a:r>
            <a:r>
              <a:rPr sz="1800" spc="165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800" spc="150" dirty="0">
                <a:solidFill>
                  <a:srgbClr val="004984"/>
                </a:solidFill>
                <a:latin typeface="Calibri"/>
                <a:cs typeface="Calibri"/>
              </a:rPr>
              <a:t>atención </a:t>
            </a:r>
            <a:r>
              <a:rPr sz="1800" spc="170" dirty="0">
                <a:solidFill>
                  <a:srgbClr val="004984"/>
                </a:solidFill>
                <a:latin typeface="Calibri"/>
                <a:cs typeface="Calibri"/>
              </a:rPr>
              <a:t>establecidos </a:t>
            </a:r>
            <a:r>
              <a:rPr sz="1800" spc="145" dirty="0">
                <a:solidFill>
                  <a:srgbClr val="004984"/>
                </a:solidFill>
                <a:latin typeface="Calibri"/>
                <a:cs typeface="Calibri"/>
              </a:rPr>
              <a:t>por </a:t>
            </a:r>
            <a:r>
              <a:rPr sz="1800" spc="140" dirty="0">
                <a:solidFill>
                  <a:srgbClr val="004984"/>
                </a:solidFill>
                <a:latin typeface="Calibri"/>
                <a:cs typeface="Calibri"/>
              </a:rPr>
              <a:t>el  </a:t>
            </a:r>
            <a:r>
              <a:rPr sz="1800" spc="114" dirty="0">
                <a:solidFill>
                  <a:srgbClr val="004984"/>
                </a:solidFill>
                <a:latin typeface="Calibri"/>
                <a:cs typeface="Calibri"/>
              </a:rPr>
              <a:t>Ministerio </a:t>
            </a:r>
            <a:r>
              <a:rPr sz="1800" spc="165" dirty="0">
                <a:solidFill>
                  <a:srgbClr val="004984"/>
                </a:solidFill>
                <a:latin typeface="Calibri"/>
                <a:cs typeface="Calibri"/>
              </a:rPr>
              <a:t>de Relaciones</a:t>
            </a:r>
            <a:r>
              <a:rPr sz="1800" spc="320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800" spc="150" dirty="0">
                <a:solidFill>
                  <a:srgbClr val="004984"/>
                </a:solidFill>
                <a:latin typeface="Calibri"/>
                <a:cs typeface="Calibri"/>
              </a:rPr>
              <a:t>Exteriores</a:t>
            </a:r>
            <a:r>
              <a:rPr lang="es-ES" sz="1800" spc="150" dirty="0">
                <a:solidFill>
                  <a:srgbClr val="004984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lang="es-ES" spc="170" dirty="0">
                <a:solidFill>
                  <a:srgbClr val="004984"/>
                </a:solidFill>
                <a:cs typeface="Calibri"/>
              </a:rPr>
              <a:t>De las cuales 11.459 usuarios respondieron la encuesta de satisfacción, lo que equivale al 6,7% sobre el total de peticiones solicitadas en los diferentes canales de atención establecidos por el Ministerio de Relaciones Exteriores</a:t>
            </a:r>
            <a:r>
              <a:rPr lang="es-ES" sz="1800" spc="140" dirty="0">
                <a:solidFill>
                  <a:srgbClr val="004984"/>
                </a:solidFill>
                <a:latin typeface="Calibri"/>
                <a:cs typeface="Calibri"/>
              </a:rPr>
              <a:t>.</a:t>
            </a:r>
            <a:endParaRPr lang="es-ES" sz="18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31996" y="2573401"/>
            <a:ext cx="3802203" cy="936154"/>
          </a:xfrm>
          <a:custGeom>
            <a:avLst/>
            <a:gdLst/>
            <a:ahLst/>
            <a:cxnLst/>
            <a:rect l="l" t="t" r="r" b="b"/>
            <a:pathLst>
              <a:path w="3780154" h="900429">
                <a:moveTo>
                  <a:pt x="0" y="899998"/>
                </a:moveTo>
                <a:lnTo>
                  <a:pt x="3780002" y="899998"/>
                </a:lnTo>
                <a:lnTo>
                  <a:pt x="3780002" y="0"/>
                </a:lnTo>
                <a:lnTo>
                  <a:pt x="0" y="0"/>
                </a:lnTo>
                <a:lnTo>
                  <a:pt x="0" y="899998"/>
                </a:lnTo>
                <a:close/>
              </a:path>
            </a:pathLst>
          </a:custGeom>
          <a:solidFill>
            <a:srgbClr val="E9A8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938582" y="2541258"/>
            <a:ext cx="207327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3000" b="1" spc="130" dirty="0">
                <a:solidFill>
                  <a:srgbClr val="FFFFFF"/>
                </a:solidFill>
                <a:latin typeface="Gill Sans MT"/>
                <a:cs typeface="Gill Sans MT"/>
              </a:rPr>
              <a:t>171,342</a:t>
            </a:r>
          </a:p>
          <a:p>
            <a:pPr algn="ctr">
              <a:lnSpc>
                <a:spcPct val="100000"/>
              </a:lnSpc>
            </a:pPr>
            <a:r>
              <a:rPr lang="es-ES" sz="3000" b="1" spc="130" dirty="0">
                <a:solidFill>
                  <a:srgbClr val="FFFFFF"/>
                </a:solidFill>
                <a:latin typeface="Gill Sans MT"/>
                <a:cs typeface="Gill Sans MT"/>
              </a:rPr>
              <a:t>peticiones</a:t>
            </a:r>
            <a:endParaRPr sz="3000" dirty="0">
              <a:latin typeface="Gill Sans MT"/>
              <a:cs typeface="Gill Sans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3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1797" y="213880"/>
            <a:ext cx="8576945" cy="143629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Encuesta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900" spc="80" dirty="0" err="1">
                <a:solidFill>
                  <a:srgbClr val="FFFFFF"/>
                </a:solidFill>
                <a:latin typeface="Calibri"/>
                <a:cs typeface="Calibri"/>
              </a:rPr>
              <a:t>Satisfacción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18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ES" sz="900" spc="18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 err="1">
                <a:solidFill>
                  <a:srgbClr val="FFFFFF"/>
                </a:solidFill>
                <a:latin typeface="Calibri"/>
                <a:cs typeface="Calibri"/>
              </a:rPr>
              <a:t>Trimestre</a:t>
            </a: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lang="es-ES" sz="900" spc="45" dirty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595" y="184315"/>
            <a:ext cx="758825" cy="758825"/>
          </a:xfrm>
          <a:custGeom>
            <a:avLst/>
            <a:gdLst/>
            <a:ahLst/>
            <a:cxnLst/>
            <a:rect l="l" t="t" r="r" b="b"/>
            <a:pathLst>
              <a:path w="758825" h="758825">
                <a:moveTo>
                  <a:pt x="0" y="758202"/>
                </a:moveTo>
                <a:lnTo>
                  <a:pt x="758202" y="758202"/>
                </a:lnTo>
                <a:lnTo>
                  <a:pt x="758202" y="0"/>
                </a:lnTo>
                <a:lnTo>
                  <a:pt x="0" y="0"/>
                </a:lnTo>
                <a:lnTo>
                  <a:pt x="0" y="758202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6203" y="269468"/>
            <a:ext cx="125730" cy="610870"/>
          </a:xfrm>
          <a:custGeom>
            <a:avLst/>
            <a:gdLst/>
            <a:ahLst/>
            <a:cxnLst/>
            <a:rect l="l" t="t" r="r" b="b"/>
            <a:pathLst>
              <a:path w="125730" h="610869">
                <a:moveTo>
                  <a:pt x="125717" y="610641"/>
                </a:moveTo>
                <a:lnTo>
                  <a:pt x="0" y="610641"/>
                </a:lnTo>
                <a:lnTo>
                  <a:pt x="0" y="0"/>
                </a:lnTo>
                <a:lnTo>
                  <a:pt x="125717" y="0"/>
                </a:lnTo>
                <a:lnTo>
                  <a:pt x="125717" y="610641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2570" y="440067"/>
            <a:ext cx="125730" cy="440055"/>
          </a:xfrm>
          <a:custGeom>
            <a:avLst/>
            <a:gdLst/>
            <a:ahLst/>
            <a:cxnLst/>
            <a:rect l="l" t="t" r="r" b="b"/>
            <a:pathLst>
              <a:path w="125730" h="440055">
                <a:moveTo>
                  <a:pt x="125717" y="440042"/>
                </a:moveTo>
                <a:lnTo>
                  <a:pt x="0" y="440042"/>
                </a:lnTo>
                <a:lnTo>
                  <a:pt x="0" y="0"/>
                </a:lnTo>
                <a:lnTo>
                  <a:pt x="125717" y="0"/>
                </a:lnTo>
                <a:lnTo>
                  <a:pt x="125717" y="440042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989" y="699414"/>
            <a:ext cx="125730" cy="180975"/>
          </a:xfrm>
          <a:custGeom>
            <a:avLst/>
            <a:gdLst/>
            <a:ahLst/>
            <a:cxnLst/>
            <a:rect l="l" t="t" r="r" b="b"/>
            <a:pathLst>
              <a:path w="125730" h="180975">
                <a:moveTo>
                  <a:pt x="125717" y="180695"/>
                </a:moveTo>
                <a:lnTo>
                  <a:pt x="0" y="180695"/>
                </a:lnTo>
                <a:lnTo>
                  <a:pt x="0" y="0"/>
                </a:lnTo>
                <a:lnTo>
                  <a:pt x="125717" y="0"/>
                </a:lnTo>
                <a:lnTo>
                  <a:pt x="125717" y="180695"/>
                </a:lnTo>
                <a:close/>
              </a:path>
            </a:pathLst>
          </a:custGeom>
          <a:solidFill>
            <a:srgbClr val="AFC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3595" y="6968846"/>
            <a:ext cx="414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Fuente: </a:t>
            </a:r>
            <a:r>
              <a:rPr sz="1200" spc="105" dirty="0">
                <a:solidFill>
                  <a:srgbClr val="004984"/>
                </a:solidFill>
                <a:latin typeface="Calibri"/>
                <a:cs typeface="Calibri"/>
              </a:rPr>
              <a:t>Centro </a:t>
            </a:r>
            <a:r>
              <a:rPr sz="1200" spc="85" dirty="0">
                <a:solidFill>
                  <a:srgbClr val="004984"/>
                </a:solidFill>
                <a:latin typeface="Calibri"/>
                <a:cs typeface="Calibri"/>
              </a:rPr>
              <a:t>Integral </a:t>
            </a:r>
            <a:r>
              <a:rPr sz="1200" spc="110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Atención al</a:t>
            </a:r>
            <a:r>
              <a:rPr sz="1200" spc="21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04984"/>
                </a:solidFill>
                <a:latin typeface="Calibri"/>
                <a:cs typeface="Calibri"/>
              </a:rPr>
              <a:t>Ciudadano-CIAC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81797" y="350138"/>
            <a:ext cx="8576945" cy="69405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sz="2000" spc="65" dirty="0"/>
              <a:t>Resultado </a:t>
            </a:r>
            <a:r>
              <a:rPr sz="2000" spc="85" dirty="0"/>
              <a:t>Encuesta </a:t>
            </a:r>
            <a:r>
              <a:rPr sz="2000" spc="75" dirty="0"/>
              <a:t>de</a:t>
            </a:r>
            <a:r>
              <a:rPr sz="2000" spc="-20" dirty="0"/>
              <a:t> </a:t>
            </a:r>
            <a:r>
              <a:rPr sz="2000" spc="85" dirty="0"/>
              <a:t>Satisfacción</a:t>
            </a:r>
            <a:endParaRPr sz="2000"/>
          </a:p>
        </p:txBody>
      </p:sp>
      <p:sp>
        <p:nvSpPr>
          <p:cNvPr id="13" name="object 13"/>
          <p:cNvSpPr txBox="1"/>
          <p:nvPr/>
        </p:nvSpPr>
        <p:spPr>
          <a:xfrm>
            <a:off x="1800283" y="1291119"/>
            <a:ext cx="6810317" cy="41101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819275">
              <a:lnSpc>
                <a:spcPct val="100000"/>
              </a:lnSpc>
              <a:spcBef>
                <a:spcPts val="1045"/>
              </a:spcBef>
            </a:pPr>
            <a:r>
              <a:rPr sz="1800" b="1" spc="75" dirty="0">
                <a:solidFill>
                  <a:srgbClr val="004B83"/>
                </a:solidFill>
                <a:latin typeface="Gill Sans MT"/>
                <a:cs typeface="Gill Sans MT"/>
              </a:rPr>
              <a:t>Resultados </a:t>
            </a:r>
            <a:r>
              <a:rPr sz="1800" b="1" spc="65" dirty="0">
                <a:solidFill>
                  <a:srgbClr val="004B83"/>
                </a:solidFill>
                <a:latin typeface="Gill Sans MT"/>
                <a:cs typeface="Gill Sans MT"/>
              </a:rPr>
              <a:t>de </a:t>
            </a:r>
            <a:r>
              <a:rPr sz="1800" b="1" spc="80" dirty="0">
                <a:solidFill>
                  <a:srgbClr val="004B83"/>
                </a:solidFill>
                <a:latin typeface="Gill Sans MT"/>
                <a:cs typeface="Gill Sans MT"/>
              </a:rPr>
              <a:t>la</a:t>
            </a:r>
            <a:r>
              <a:rPr sz="1800" b="1" spc="-65" dirty="0">
                <a:solidFill>
                  <a:srgbClr val="004B83"/>
                </a:solidFill>
                <a:latin typeface="Gill Sans MT"/>
                <a:cs typeface="Gill Sans MT"/>
              </a:rPr>
              <a:t> </a:t>
            </a:r>
            <a:r>
              <a:rPr lang="es-ES" sz="1800" b="1" spc="-65" dirty="0">
                <a:solidFill>
                  <a:srgbClr val="004B83"/>
                </a:solidFill>
                <a:latin typeface="Gill Sans MT"/>
                <a:cs typeface="Gill Sans MT"/>
              </a:rPr>
              <a:t>Consulta por Canal</a:t>
            </a:r>
            <a:endParaRPr sz="255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4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2EC4D8BF-7440-4B04-A3A3-9277A75D77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2536395"/>
              </p:ext>
            </p:extLst>
          </p:nvPr>
        </p:nvGraphicFramePr>
        <p:xfrm>
          <a:off x="1388719" y="2209799"/>
          <a:ext cx="7679081" cy="4173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1797" y="213880"/>
            <a:ext cx="8576945" cy="143629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endParaRPr sz="9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3595" y="6968846"/>
            <a:ext cx="414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Fuente: </a:t>
            </a:r>
            <a:r>
              <a:rPr sz="1200" spc="105" dirty="0">
                <a:solidFill>
                  <a:srgbClr val="004984"/>
                </a:solidFill>
                <a:latin typeface="Calibri"/>
                <a:cs typeface="Calibri"/>
              </a:rPr>
              <a:t>Centro </a:t>
            </a:r>
            <a:r>
              <a:rPr sz="1200" spc="85" dirty="0">
                <a:solidFill>
                  <a:srgbClr val="004984"/>
                </a:solidFill>
                <a:latin typeface="Calibri"/>
                <a:cs typeface="Calibri"/>
              </a:rPr>
              <a:t>Integral </a:t>
            </a:r>
            <a:r>
              <a:rPr sz="1200" spc="110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Atención al</a:t>
            </a:r>
            <a:r>
              <a:rPr sz="1200" spc="21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04984"/>
                </a:solidFill>
                <a:latin typeface="Calibri"/>
                <a:cs typeface="Calibri"/>
              </a:rPr>
              <a:t>Ciudadano-CIAC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81797" y="350138"/>
            <a:ext cx="8576945" cy="41934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lang="es-ES" sz="2000" dirty="0"/>
              <a:t>Resultado Encueta de Satisfacción.</a:t>
            </a:r>
            <a:endParaRPr sz="2000" dirty="0"/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5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18586E-CBDA-4E3D-9587-551AFA2FD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085850"/>
            <a:ext cx="66675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54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1797" y="213880"/>
            <a:ext cx="8576945" cy="143629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endParaRPr sz="9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3595" y="6968846"/>
            <a:ext cx="414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Fuente: </a:t>
            </a:r>
            <a:r>
              <a:rPr sz="1200" spc="105" dirty="0">
                <a:solidFill>
                  <a:srgbClr val="004984"/>
                </a:solidFill>
                <a:latin typeface="Calibri"/>
                <a:cs typeface="Calibri"/>
              </a:rPr>
              <a:t>Centro </a:t>
            </a:r>
            <a:r>
              <a:rPr sz="1200" spc="85" dirty="0">
                <a:solidFill>
                  <a:srgbClr val="004984"/>
                </a:solidFill>
                <a:latin typeface="Calibri"/>
                <a:cs typeface="Calibri"/>
              </a:rPr>
              <a:t>Integral </a:t>
            </a:r>
            <a:r>
              <a:rPr sz="1200" spc="110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Atención al</a:t>
            </a:r>
            <a:r>
              <a:rPr sz="1200" spc="21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04984"/>
                </a:solidFill>
                <a:latin typeface="Calibri"/>
                <a:cs typeface="Calibri"/>
              </a:rPr>
              <a:t>Ciudadano-CIAC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81797" y="350138"/>
            <a:ext cx="8576945" cy="41934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lang="es-ES" sz="2000" dirty="0"/>
              <a:t>Resultado Encueta de Satisfacción.</a:t>
            </a:r>
            <a:endParaRPr sz="2000" dirty="0"/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6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E6E01B-DC41-41A9-B374-990E5BF98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787" y="2181224"/>
            <a:ext cx="7034213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06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1797" y="213880"/>
            <a:ext cx="8576945" cy="138821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Encuesta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de Satisfacción </a:t>
            </a:r>
            <a:r>
              <a:rPr sz="900" spc="18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lang="es-ES" sz="900" spc="18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 err="1">
                <a:solidFill>
                  <a:srgbClr val="FFFFFF"/>
                </a:solidFill>
                <a:latin typeface="Calibri"/>
                <a:cs typeface="Calibri"/>
              </a:rPr>
              <a:t>Trimestre</a:t>
            </a: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lang="es-ES" sz="900" spc="45" dirty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595" y="184315"/>
            <a:ext cx="758825" cy="758825"/>
          </a:xfrm>
          <a:custGeom>
            <a:avLst/>
            <a:gdLst/>
            <a:ahLst/>
            <a:cxnLst/>
            <a:rect l="l" t="t" r="r" b="b"/>
            <a:pathLst>
              <a:path w="758825" h="758825">
                <a:moveTo>
                  <a:pt x="0" y="758202"/>
                </a:moveTo>
                <a:lnTo>
                  <a:pt x="758202" y="758202"/>
                </a:lnTo>
                <a:lnTo>
                  <a:pt x="758202" y="0"/>
                </a:lnTo>
                <a:lnTo>
                  <a:pt x="0" y="0"/>
                </a:lnTo>
                <a:lnTo>
                  <a:pt x="0" y="758202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6203" y="269468"/>
            <a:ext cx="125730" cy="610870"/>
          </a:xfrm>
          <a:custGeom>
            <a:avLst/>
            <a:gdLst/>
            <a:ahLst/>
            <a:cxnLst/>
            <a:rect l="l" t="t" r="r" b="b"/>
            <a:pathLst>
              <a:path w="125730" h="610869">
                <a:moveTo>
                  <a:pt x="125717" y="610641"/>
                </a:moveTo>
                <a:lnTo>
                  <a:pt x="0" y="610641"/>
                </a:lnTo>
                <a:lnTo>
                  <a:pt x="0" y="0"/>
                </a:lnTo>
                <a:lnTo>
                  <a:pt x="125717" y="0"/>
                </a:lnTo>
                <a:lnTo>
                  <a:pt x="125717" y="610641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2570" y="440067"/>
            <a:ext cx="125730" cy="440055"/>
          </a:xfrm>
          <a:custGeom>
            <a:avLst/>
            <a:gdLst/>
            <a:ahLst/>
            <a:cxnLst/>
            <a:rect l="l" t="t" r="r" b="b"/>
            <a:pathLst>
              <a:path w="125730" h="440055">
                <a:moveTo>
                  <a:pt x="125717" y="440042"/>
                </a:moveTo>
                <a:lnTo>
                  <a:pt x="0" y="440042"/>
                </a:lnTo>
                <a:lnTo>
                  <a:pt x="0" y="0"/>
                </a:lnTo>
                <a:lnTo>
                  <a:pt x="125717" y="0"/>
                </a:lnTo>
                <a:lnTo>
                  <a:pt x="125717" y="440042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989" y="699414"/>
            <a:ext cx="125730" cy="180975"/>
          </a:xfrm>
          <a:custGeom>
            <a:avLst/>
            <a:gdLst/>
            <a:ahLst/>
            <a:cxnLst/>
            <a:rect l="l" t="t" r="r" b="b"/>
            <a:pathLst>
              <a:path w="125730" h="180975">
                <a:moveTo>
                  <a:pt x="125717" y="180695"/>
                </a:moveTo>
                <a:lnTo>
                  <a:pt x="0" y="180695"/>
                </a:lnTo>
                <a:lnTo>
                  <a:pt x="0" y="0"/>
                </a:lnTo>
                <a:lnTo>
                  <a:pt x="125717" y="0"/>
                </a:lnTo>
                <a:lnTo>
                  <a:pt x="125717" y="180695"/>
                </a:lnTo>
                <a:close/>
              </a:path>
            </a:pathLst>
          </a:custGeom>
          <a:solidFill>
            <a:srgbClr val="AFC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10900" y="6407322"/>
            <a:ext cx="414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Fuente: </a:t>
            </a:r>
            <a:r>
              <a:rPr sz="1200" spc="105" dirty="0">
                <a:solidFill>
                  <a:srgbClr val="004984"/>
                </a:solidFill>
                <a:latin typeface="Calibri"/>
                <a:cs typeface="Calibri"/>
              </a:rPr>
              <a:t>Centro </a:t>
            </a:r>
            <a:r>
              <a:rPr sz="1200" spc="85" dirty="0">
                <a:solidFill>
                  <a:srgbClr val="004984"/>
                </a:solidFill>
                <a:latin typeface="Calibri"/>
                <a:cs typeface="Calibri"/>
              </a:rPr>
              <a:t>Integral </a:t>
            </a:r>
            <a:r>
              <a:rPr sz="1200" spc="110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Atención al</a:t>
            </a:r>
            <a:r>
              <a:rPr sz="1200" spc="21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04984"/>
                </a:solidFill>
                <a:latin typeface="Calibri"/>
                <a:cs typeface="Calibri"/>
              </a:rPr>
              <a:t>Ciudadano-CIAC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81797" y="350138"/>
            <a:ext cx="8576945" cy="69405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sz="2000" spc="65" dirty="0"/>
              <a:t>Resultado </a:t>
            </a:r>
            <a:r>
              <a:rPr sz="2000" spc="85" dirty="0"/>
              <a:t>Encuesta </a:t>
            </a:r>
            <a:r>
              <a:rPr sz="2000" spc="75" dirty="0"/>
              <a:t>de</a:t>
            </a:r>
            <a:r>
              <a:rPr sz="2000" spc="-20" dirty="0"/>
              <a:t> </a:t>
            </a:r>
            <a:r>
              <a:rPr sz="2000" spc="85" dirty="0"/>
              <a:t>Satisfacción</a:t>
            </a:r>
            <a:endParaRPr sz="2000"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1438687" y="1375482"/>
            <a:ext cx="7181024" cy="12875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pc="70" dirty="0"/>
              <a:t>Resultados </a:t>
            </a:r>
            <a:r>
              <a:rPr spc="60" dirty="0"/>
              <a:t>de </a:t>
            </a:r>
            <a:r>
              <a:rPr spc="75" dirty="0"/>
              <a:t>la</a:t>
            </a:r>
            <a:r>
              <a:rPr spc="-25" dirty="0"/>
              <a:t> </a:t>
            </a:r>
            <a:r>
              <a:rPr spc="70" dirty="0"/>
              <a:t>consulta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0" spc="110" dirty="0" err="1">
                <a:solidFill>
                  <a:srgbClr val="004984"/>
                </a:solidFill>
                <a:latin typeface="Calibri"/>
                <a:cs typeface="Calibri"/>
              </a:rPr>
              <a:t>Pregunta</a:t>
            </a:r>
            <a:r>
              <a:rPr lang="es-ES" sz="1400" b="0" spc="70" dirty="0">
                <a:solidFill>
                  <a:srgbClr val="004984"/>
                </a:solidFill>
                <a:latin typeface="Calibri"/>
                <a:cs typeface="Calibri"/>
              </a:rPr>
              <a:t>1</a:t>
            </a:r>
            <a:r>
              <a:rPr sz="1400" b="0" spc="70" dirty="0">
                <a:solidFill>
                  <a:srgbClr val="004984"/>
                </a:solidFill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b="0" spc="155" dirty="0">
                <a:solidFill>
                  <a:srgbClr val="004984"/>
                </a:solidFill>
                <a:latin typeface="Calibri"/>
                <a:cs typeface="Calibri"/>
              </a:rPr>
              <a:t>¿La </a:t>
            </a:r>
            <a:r>
              <a:rPr sz="1400" b="0" spc="114" dirty="0">
                <a:solidFill>
                  <a:srgbClr val="004984"/>
                </a:solidFill>
                <a:latin typeface="Calibri"/>
                <a:cs typeface="Calibri"/>
              </a:rPr>
              <a:t>información brindada </a:t>
            </a:r>
            <a:r>
              <a:rPr sz="1400" b="0" spc="110" dirty="0">
                <a:solidFill>
                  <a:srgbClr val="004984"/>
                </a:solidFill>
                <a:latin typeface="Calibri"/>
                <a:cs typeface="Calibri"/>
              </a:rPr>
              <a:t>le </a:t>
            </a:r>
            <a:r>
              <a:rPr sz="1400" b="0" spc="100" dirty="0">
                <a:solidFill>
                  <a:srgbClr val="004984"/>
                </a:solidFill>
                <a:latin typeface="Calibri"/>
                <a:cs typeface="Calibri"/>
              </a:rPr>
              <a:t>dio </a:t>
            </a:r>
            <a:r>
              <a:rPr sz="1400" b="0" spc="120" dirty="0">
                <a:solidFill>
                  <a:srgbClr val="004984"/>
                </a:solidFill>
                <a:latin typeface="Calibri"/>
                <a:cs typeface="Calibri"/>
              </a:rPr>
              <a:t>claridad sobre </a:t>
            </a:r>
            <a:r>
              <a:rPr sz="1400" b="0" spc="110" dirty="0">
                <a:solidFill>
                  <a:srgbClr val="004984"/>
                </a:solidFill>
                <a:latin typeface="Calibri"/>
                <a:cs typeface="Calibri"/>
              </a:rPr>
              <a:t>el trámite </a:t>
            </a:r>
            <a:r>
              <a:rPr sz="1400" b="0" spc="60" dirty="0">
                <a:solidFill>
                  <a:srgbClr val="004984"/>
                </a:solidFill>
                <a:latin typeface="Calibri"/>
                <a:cs typeface="Calibri"/>
              </a:rPr>
              <a:t>y/o </a:t>
            </a:r>
            <a:r>
              <a:rPr sz="1400" b="0" spc="110" dirty="0">
                <a:solidFill>
                  <a:srgbClr val="004984"/>
                </a:solidFill>
                <a:latin typeface="Calibri"/>
                <a:cs typeface="Calibri"/>
              </a:rPr>
              <a:t>servicio</a:t>
            </a:r>
            <a:r>
              <a:rPr sz="1400" b="0" spc="125" dirty="0">
                <a:solidFill>
                  <a:srgbClr val="004984"/>
                </a:solidFill>
                <a:latin typeface="Calibri"/>
                <a:cs typeface="Calibri"/>
              </a:rPr>
              <a:t> consultado?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7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6C8873D0-012E-43C7-9BCA-B894B5C934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7016150"/>
              </p:ext>
            </p:extLst>
          </p:nvPr>
        </p:nvGraphicFramePr>
        <p:xfrm>
          <a:off x="2082500" y="2649159"/>
          <a:ext cx="5543550" cy="326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1797" y="213880"/>
            <a:ext cx="8576945" cy="143629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Encuesta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900" spc="80" dirty="0" err="1">
                <a:solidFill>
                  <a:srgbClr val="FFFFFF"/>
                </a:solidFill>
                <a:latin typeface="Calibri"/>
                <a:cs typeface="Calibri"/>
              </a:rPr>
              <a:t>Satisfacción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18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ES" sz="900" spc="18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 err="1">
                <a:solidFill>
                  <a:srgbClr val="FFFFFF"/>
                </a:solidFill>
                <a:latin typeface="Calibri"/>
                <a:cs typeface="Calibri"/>
              </a:rPr>
              <a:t>Trimestre</a:t>
            </a: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lang="es-ES" sz="900" spc="45" dirty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595" y="184315"/>
            <a:ext cx="758825" cy="758825"/>
          </a:xfrm>
          <a:custGeom>
            <a:avLst/>
            <a:gdLst/>
            <a:ahLst/>
            <a:cxnLst/>
            <a:rect l="l" t="t" r="r" b="b"/>
            <a:pathLst>
              <a:path w="758825" h="758825">
                <a:moveTo>
                  <a:pt x="0" y="758202"/>
                </a:moveTo>
                <a:lnTo>
                  <a:pt x="758202" y="758202"/>
                </a:lnTo>
                <a:lnTo>
                  <a:pt x="758202" y="0"/>
                </a:lnTo>
                <a:lnTo>
                  <a:pt x="0" y="0"/>
                </a:lnTo>
                <a:lnTo>
                  <a:pt x="0" y="758202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6203" y="269468"/>
            <a:ext cx="125730" cy="610870"/>
          </a:xfrm>
          <a:custGeom>
            <a:avLst/>
            <a:gdLst/>
            <a:ahLst/>
            <a:cxnLst/>
            <a:rect l="l" t="t" r="r" b="b"/>
            <a:pathLst>
              <a:path w="125730" h="610869">
                <a:moveTo>
                  <a:pt x="125717" y="610641"/>
                </a:moveTo>
                <a:lnTo>
                  <a:pt x="0" y="610641"/>
                </a:lnTo>
                <a:lnTo>
                  <a:pt x="0" y="0"/>
                </a:lnTo>
                <a:lnTo>
                  <a:pt x="125717" y="0"/>
                </a:lnTo>
                <a:lnTo>
                  <a:pt x="125717" y="610641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2570" y="440067"/>
            <a:ext cx="125730" cy="440055"/>
          </a:xfrm>
          <a:custGeom>
            <a:avLst/>
            <a:gdLst/>
            <a:ahLst/>
            <a:cxnLst/>
            <a:rect l="l" t="t" r="r" b="b"/>
            <a:pathLst>
              <a:path w="125730" h="440055">
                <a:moveTo>
                  <a:pt x="125717" y="440042"/>
                </a:moveTo>
                <a:lnTo>
                  <a:pt x="0" y="440042"/>
                </a:lnTo>
                <a:lnTo>
                  <a:pt x="0" y="0"/>
                </a:lnTo>
                <a:lnTo>
                  <a:pt x="125717" y="0"/>
                </a:lnTo>
                <a:lnTo>
                  <a:pt x="125717" y="440042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989" y="699414"/>
            <a:ext cx="125730" cy="180975"/>
          </a:xfrm>
          <a:custGeom>
            <a:avLst/>
            <a:gdLst/>
            <a:ahLst/>
            <a:cxnLst/>
            <a:rect l="l" t="t" r="r" b="b"/>
            <a:pathLst>
              <a:path w="125730" h="180975">
                <a:moveTo>
                  <a:pt x="125717" y="180695"/>
                </a:moveTo>
                <a:lnTo>
                  <a:pt x="0" y="180695"/>
                </a:lnTo>
                <a:lnTo>
                  <a:pt x="0" y="0"/>
                </a:lnTo>
                <a:lnTo>
                  <a:pt x="125717" y="0"/>
                </a:lnTo>
                <a:lnTo>
                  <a:pt x="125717" y="180695"/>
                </a:lnTo>
                <a:close/>
              </a:path>
            </a:pathLst>
          </a:custGeom>
          <a:solidFill>
            <a:srgbClr val="AFC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10900" y="6407322"/>
            <a:ext cx="414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Fuente: </a:t>
            </a:r>
            <a:r>
              <a:rPr sz="1200" spc="105" dirty="0">
                <a:solidFill>
                  <a:srgbClr val="004984"/>
                </a:solidFill>
                <a:latin typeface="Calibri"/>
                <a:cs typeface="Calibri"/>
              </a:rPr>
              <a:t>Centro </a:t>
            </a:r>
            <a:r>
              <a:rPr sz="1200" spc="85" dirty="0">
                <a:solidFill>
                  <a:srgbClr val="004984"/>
                </a:solidFill>
                <a:latin typeface="Calibri"/>
                <a:cs typeface="Calibri"/>
              </a:rPr>
              <a:t>Integral </a:t>
            </a:r>
            <a:r>
              <a:rPr sz="1200" spc="110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Atención al</a:t>
            </a:r>
            <a:r>
              <a:rPr sz="1200" spc="21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04984"/>
                </a:solidFill>
                <a:latin typeface="Calibri"/>
                <a:cs typeface="Calibri"/>
              </a:rPr>
              <a:t>Ciudadano-CIAC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81797" y="350138"/>
            <a:ext cx="8576945" cy="69405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sz="2000" spc="65" dirty="0"/>
              <a:t>Resultado </a:t>
            </a:r>
            <a:r>
              <a:rPr sz="2000" spc="85" dirty="0"/>
              <a:t>Encuesta </a:t>
            </a:r>
            <a:r>
              <a:rPr sz="2000" spc="75" dirty="0"/>
              <a:t>de</a:t>
            </a:r>
            <a:r>
              <a:rPr sz="2000" spc="-20" dirty="0"/>
              <a:t> </a:t>
            </a:r>
            <a:r>
              <a:rPr sz="2000" spc="85" dirty="0"/>
              <a:t>Satisfacción</a:t>
            </a:r>
            <a:endParaRPr sz="2000"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1438687" y="1375482"/>
            <a:ext cx="7181024" cy="12875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pc="70" dirty="0"/>
              <a:t>Resultados </a:t>
            </a:r>
            <a:r>
              <a:rPr spc="60" dirty="0"/>
              <a:t>de </a:t>
            </a:r>
            <a:r>
              <a:rPr spc="75" dirty="0"/>
              <a:t>la</a:t>
            </a:r>
            <a:r>
              <a:rPr spc="-25" dirty="0"/>
              <a:t> </a:t>
            </a:r>
            <a:r>
              <a:rPr spc="70" dirty="0"/>
              <a:t>consulta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0" spc="110" dirty="0">
                <a:solidFill>
                  <a:srgbClr val="004984"/>
                </a:solidFill>
                <a:latin typeface="Calibri"/>
                <a:cs typeface="Calibri"/>
              </a:rPr>
              <a:t>Pregunta</a:t>
            </a:r>
            <a:r>
              <a:rPr sz="1400" b="0" spc="120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400" b="0" spc="70" dirty="0">
                <a:solidFill>
                  <a:srgbClr val="004984"/>
                </a:solidFill>
                <a:latin typeface="Calibri"/>
                <a:cs typeface="Calibri"/>
              </a:rPr>
              <a:t>2: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b="0" spc="155" dirty="0">
                <a:solidFill>
                  <a:srgbClr val="004984"/>
                </a:solidFill>
                <a:latin typeface="Calibri"/>
                <a:cs typeface="Calibri"/>
              </a:rPr>
              <a:t>¿</a:t>
            </a:r>
            <a:r>
              <a:rPr lang="es-ES" sz="1400" b="0" spc="155" dirty="0">
                <a:solidFill>
                  <a:srgbClr val="004984"/>
                </a:solidFill>
                <a:latin typeface="Calibri"/>
                <a:cs typeface="Calibri"/>
              </a:rPr>
              <a:t>El tiempo de acceso al canal ofrecido fue razonable </a:t>
            </a:r>
            <a:r>
              <a:rPr sz="1400" b="0" spc="125" dirty="0">
                <a:solidFill>
                  <a:srgbClr val="004984"/>
                </a:solidFill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8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95B5D14E-913D-4F56-9782-B81B4B9F09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4485654"/>
              </p:ext>
            </p:extLst>
          </p:nvPr>
        </p:nvGraphicFramePr>
        <p:xfrm>
          <a:off x="2257424" y="2638769"/>
          <a:ext cx="5543550" cy="326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4892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058400" cy="1043940"/>
          </a:xfrm>
          <a:custGeom>
            <a:avLst/>
            <a:gdLst/>
            <a:ahLst/>
            <a:cxnLst/>
            <a:rect l="l" t="t" r="r" b="b"/>
            <a:pathLst>
              <a:path w="10058400" h="1043940">
                <a:moveTo>
                  <a:pt x="0" y="1043635"/>
                </a:moveTo>
                <a:lnTo>
                  <a:pt x="10058400" y="1043635"/>
                </a:lnTo>
                <a:lnTo>
                  <a:pt x="10058400" y="0"/>
                </a:lnTo>
                <a:lnTo>
                  <a:pt x="0" y="0"/>
                </a:lnTo>
                <a:lnTo>
                  <a:pt x="0" y="1043635"/>
                </a:lnTo>
                <a:close/>
              </a:path>
            </a:pathLst>
          </a:custGeom>
          <a:solidFill>
            <a:srgbClr val="E9A8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81797" y="213880"/>
            <a:ext cx="8576945" cy="138821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Encuesta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900" spc="80" dirty="0" err="1">
                <a:solidFill>
                  <a:srgbClr val="FFFFFF"/>
                </a:solidFill>
                <a:latin typeface="Calibri"/>
                <a:cs typeface="Calibri"/>
              </a:rPr>
              <a:t>Satisfacción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18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ES" sz="900" spc="180" dirty="0">
                <a:solidFill>
                  <a:srgbClr val="FFFFFF"/>
                </a:solidFill>
                <a:latin typeface="Calibri"/>
                <a:cs typeface="Calibri"/>
              </a:rPr>
              <a:t> IV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 err="1">
                <a:solidFill>
                  <a:srgbClr val="FFFFFF"/>
                </a:solidFill>
                <a:latin typeface="Calibri"/>
                <a:cs typeface="Calibri"/>
              </a:rPr>
              <a:t>Trimestre</a:t>
            </a: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lang="es-ES" sz="900" spc="45" dirty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3595" y="184315"/>
            <a:ext cx="758825" cy="758825"/>
          </a:xfrm>
          <a:custGeom>
            <a:avLst/>
            <a:gdLst/>
            <a:ahLst/>
            <a:cxnLst/>
            <a:rect l="l" t="t" r="r" b="b"/>
            <a:pathLst>
              <a:path w="758825" h="758825">
                <a:moveTo>
                  <a:pt x="0" y="758202"/>
                </a:moveTo>
                <a:lnTo>
                  <a:pt x="758202" y="758202"/>
                </a:lnTo>
                <a:lnTo>
                  <a:pt x="758202" y="0"/>
                </a:lnTo>
                <a:lnTo>
                  <a:pt x="0" y="0"/>
                </a:lnTo>
                <a:lnTo>
                  <a:pt x="0" y="758202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6203" y="269468"/>
            <a:ext cx="125730" cy="610870"/>
          </a:xfrm>
          <a:custGeom>
            <a:avLst/>
            <a:gdLst/>
            <a:ahLst/>
            <a:cxnLst/>
            <a:rect l="l" t="t" r="r" b="b"/>
            <a:pathLst>
              <a:path w="125730" h="610869">
                <a:moveTo>
                  <a:pt x="125717" y="610641"/>
                </a:moveTo>
                <a:lnTo>
                  <a:pt x="0" y="610641"/>
                </a:lnTo>
                <a:lnTo>
                  <a:pt x="0" y="0"/>
                </a:lnTo>
                <a:lnTo>
                  <a:pt x="125717" y="0"/>
                </a:lnTo>
                <a:lnTo>
                  <a:pt x="125717" y="610641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2570" y="440067"/>
            <a:ext cx="125730" cy="440055"/>
          </a:xfrm>
          <a:custGeom>
            <a:avLst/>
            <a:gdLst/>
            <a:ahLst/>
            <a:cxnLst/>
            <a:rect l="l" t="t" r="r" b="b"/>
            <a:pathLst>
              <a:path w="125730" h="440055">
                <a:moveTo>
                  <a:pt x="125717" y="440042"/>
                </a:moveTo>
                <a:lnTo>
                  <a:pt x="0" y="440042"/>
                </a:lnTo>
                <a:lnTo>
                  <a:pt x="0" y="0"/>
                </a:lnTo>
                <a:lnTo>
                  <a:pt x="125717" y="0"/>
                </a:lnTo>
                <a:lnTo>
                  <a:pt x="125717" y="440042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62989" y="699414"/>
            <a:ext cx="125730" cy="180975"/>
          </a:xfrm>
          <a:custGeom>
            <a:avLst/>
            <a:gdLst/>
            <a:ahLst/>
            <a:cxnLst/>
            <a:rect l="l" t="t" r="r" b="b"/>
            <a:pathLst>
              <a:path w="125730" h="180975">
                <a:moveTo>
                  <a:pt x="125717" y="180695"/>
                </a:moveTo>
                <a:lnTo>
                  <a:pt x="0" y="180695"/>
                </a:lnTo>
                <a:lnTo>
                  <a:pt x="0" y="0"/>
                </a:lnTo>
                <a:lnTo>
                  <a:pt x="125717" y="0"/>
                </a:lnTo>
                <a:lnTo>
                  <a:pt x="125717" y="180695"/>
                </a:lnTo>
                <a:close/>
              </a:path>
            </a:pathLst>
          </a:custGeom>
          <a:solidFill>
            <a:srgbClr val="AFC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81797" y="350138"/>
            <a:ext cx="8576945" cy="69405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sz="2000" b="1" spc="65" dirty="0">
                <a:solidFill>
                  <a:srgbClr val="FFFFFF"/>
                </a:solidFill>
                <a:latin typeface="Gill Sans MT"/>
                <a:cs typeface="Gill Sans MT"/>
              </a:rPr>
              <a:t>Resultado </a:t>
            </a:r>
            <a:r>
              <a:rPr sz="2000" b="1" spc="85" dirty="0">
                <a:solidFill>
                  <a:srgbClr val="FFFFFF"/>
                </a:solidFill>
                <a:latin typeface="Gill Sans MT"/>
                <a:cs typeface="Gill Sans MT"/>
              </a:rPr>
              <a:t>Encuesta </a:t>
            </a:r>
            <a:r>
              <a:rPr sz="2000" b="1" spc="75" dirty="0">
                <a:solidFill>
                  <a:srgbClr val="FFFFFF"/>
                </a:solidFill>
                <a:latin typeface="Gill Sans MT"/>
                <a:cs typeface="Gill Sans MT"/>
              </a:rPr>
              <a:t>de</a:t>
            </a:r>
            <a:r>
              <a:rPr sz="2000" b="1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000" b="1" spc="85" dirty="0">
                <a:solidFill>
                  <a:srgbClr val="FFFFFF"/>
                </a:solidFill>
                <a:latin typeface="Gill Sans MT"/>
                <a:cs typeface="Gill Sans MT"/>
              </a:rPr>
              <a:t>Satisfacción</a:t>
            </a:r>
            <a:endParaRPr sz="2000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0900" y="6407322"/>
            <a:ext cx="414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Fuente: </a:t>
            </a:r>
            <a:r>
              <a:rPr sz="1200" spc="105" dirty="0">
                <a:solidFill>
                  <a:srgbClr val="004984"/>
                </a:solidFill>
                <a:latin typeface="Calibri"/>
                <a:cs typeface="Calibri"/>
              </a:rPr>
              <a:t>Centro </a:t>
            </a:r>
            <a:r>
              <a:rPr sz="1200" spc="85" dirty="0">
                <a:solidFill>
                  <a:srgbClr val="004984"/>
                </a:solidFill>
                <a:latin typeface="Calibri"/>
                <a:cs typeface="Calibri"/>
              </a:rPr>
              <a:t>Integral </a:t>
            </a:r>
            <a:r>
              <a:rPr sz="1200" spc="110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Atención al</a:t>
            </a:r>
            <a:r>
              <a:rPr sz="1200" spc="21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04984"/>
                </a:solidFill>
                <a:latin typeface="Calibri"/>
                <a:cs typeface="Calibri"/>
              </a:rPr>
              <a:t>Ciudadano-CIAC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0900" y="1375482"/>
            <a:ext cx="8737900" cy="16337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700" b="1" spc="70" dirty="0">
                <a:solidFill>
                  <a:srgbClr val="004B83"/>
                </a:solidFill>
                <a:latin typeface="Gill Sans MT"/>
                <a:cs typeface="Gill Sans MT"/>
              </a:rPr>
              <a:t>Resultados </a:t>
            </a:r>
            <a:r>
              <a:rPr sz="1700" b="1" spc="60" dirty="0">
                <a:solidFill>
                  <a:srgbClr val="004B83"/>
                </a:solidFill>
                <a:latin typeface="Gill Sans MT"/>
                <a:cs typeface="Gill Sans MT"/>
              </a:rPr>
              <a:t>de </a:t>
            </a:r>
            <a:r>
              <a:rPr sz="1700" b="1" spc="75" dirty="0">
                <a:solidFill>
                  <a:srgbClr val="004B83"/>
                </a:solidFill>
                <a:latin typeface="Gill Sans MT"/>
                <a:cs typeface="Gill Sans MT"/>
              </a:rPr>
              <a:t>la</a:t>
            </a:r>
            <a:r>
              <a:rPr sz="1700" b="1" spc="-30" dirty="0">
                <a:solidFill>
                  <a:srgbClr val="004B83"/>
                </a:solidFill>
                <a:latin typeface="Gill Sans MT"/>
                <a:cs typeface="Gill Sans MT"/>
              </a:rPr>
              <a:t> </a:t>
            </a:r>
            <a:r>
              <a:rPr sz="1700" b="1" spc="70" dirty="0">
                <a:solidFill>
                  <a:srgbClr val="004B83"/>
                </a:solidFill>
                <a:latin typeface="Gill Sans MT"/>
                <a:cs typeface="Gill Sans MT"/>
              </a:rPr>
              <a:t>consulta</a:t>
            </a:r>
            <a:endParaRPr sz="1700" dirty="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spc="110" dirty="0">
                <a:solidFill>
                  <a:srgbClr val="004984"/>
                </a:solidFill>
                <a:latin typeface="Calibri"/>
                <a:cs typeface="Calibri"/>
              </a:rPr>
              <a:t>Pregunta</a:t>
            </a:r>
            <a:r>
              <a:rPr sz="1400" spc="120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004984"/>
                </a:solidFill>
                <a:latin typeface="Calibri"/>
                <a:cs typeface="Calibri"/>
              </a:rPr>
              <a:t>3: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135" dirty="0">
                <a:solidFill>
                  <a:srgbClr val="004984"/>
                </a:solidFill>
                <a:latin typeface="Calibri"/>
                <a:cs typeface="Calibri"/>
              </a:rPr>
              <a:t>¿</a:t>
            </a:r>
            <a:r>
              <a:rPr lang="es-ES" sz="1400" spc="135" dirty="0">
                <a:solidFill>
                  <a:srgbClr val="004984"/>
                </a:solidFill>
                <a:latin typeface="Calibri"/>
                <a:cs typeface="Calibri"/>
              </a:rPr>
              <a:t>Qué tan satisfecho se sintió con la atención recibida por parte del orientador de servicio-CIAC </a:t>
            </a:r>
            <a:r>
              <a:rPr sz="1400" spc="114" dirty="0">
                <a:solidFill>
                  <a:srgbClr val="004984"/>
                </a:solidFill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9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789DEAAA-CC0B-444D-974E-E4EE095D08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324117"/>
              </p:ext>
            </p:extLst>
          </p:nvPr>
        </p:nvGraphicFramePr>
        <p:xfrm>
          <a:off x="2219646" y="2810842"/>
          <a:ext cx="5543550" cy="326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1797" y="213880"/>
            <a:ext cx="8576945" cy="143629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Encuesta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900" spc="80" dirty="0" err="1">
                <a:solidFill>
                  <a:srgbClr val="FFFFFF"/>
                </a:solidFill>
                <a:latin typeface="Calibri"/>
                <a:cs typeface="Calibri"/>
              </a:rPr>
              <a:t>Satisfacción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18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ES" sz="900" spc="18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 err="1">
                <a:solidFill>
                  <a:srgbClr val="FFFFFF"/>
                </a:solidFill>
                <a:latin typeface="Calibri"/>
                <a:cs typeface="Calibri"/>
              </a:rPr>
              <a:t>Trimestre</a:t>
            </a: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lang="es-ES" sz="900" spc="45" dirty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595" y="184315"/>
            <a:ext cx="758825" cy="758825"/>
          </a:xfrm>
          <a:custGeom>
            <a:avLst/>
            <a:gdLst/>
            <a:ahLst/>
            <a:cxnLst/>
            <a:rect l="l" t="t" r="r" b="b"/>
            <a:pathLst>
              <a:path w="758825" h="758825">
                <a:moveTo>
                  <a:pt x="0" y="758202"/>
                </a:moveTo>
                <a:lnTo>
                  <a:pt x="758202" y="758202"/>
                </a:lnTo>
                <a:lnTo>
                  <a:pt x="758202" y="0"/>
                </a:lnTo>
                <a:lnTo>
                  <a:pt x="0" y="0"/>
                </a:lnTo>
                <a:lnTo>
                  <a:pt x="0" y="758202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6203" y="269468"/>
            <a:ext cx="125730" cy="610870"/>
          </a:xfrm>
          <a:custGeom>
            <a:avLst/>
            <a:gdLst/>
            <a:ahLst/>
            <a:cxnLst/>
            <a:rect l="l" t="t" r="r" b="b"/>
            <a:pathLst>
              <a:path w="125730" h="610869">
                <a:moveTo>
                  <a:pt x="125717" y="610641"/>
                </a:moveTo>
                <a:lnTo>
                  <a:pt x="0" y="610641"/>
                </a:lnTo>
                <a:lnTo>
                  <a:pt x="0" y="0"/>
                </a:lnTo>
                <a:lnTo>
                  <a:pt x="125717" y="0"/>
                </a:lnTo>
                <a:lnTo>
                  <a:pt x="125717" y="610641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2570" y="440067"/>
            <a:ext cx="125730" cy="440055"/>
          </a:xfrm>
          <a:custGeom>
            <a:avLst/>
            <a:gdLst/>
            <a:ahLst/>
            <a:cxnLst/>
            <a:rect l="l" t="t" r="r" b="b"/>
            <a:pathLst>
              <a:path w="125730" h="440055">
                <a:moveTo>
                  <a:pt x="125717" y="440042"/>
                </a:moveTo>
                <a:lnTo>
                  <a:pt x="0" y="440042"/>
                </a:lnTo>
                <a:lnTo>
                  <a:pt x="0" y="0"/>
                </a:lnTo>
                <a:lnTo>
                  <a:pt x="125717" y="0"/>
                </a:lnTo>
                <a:lnTo>
                  <a:pt x="125717" y="440042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989" y="699414"/>
            <a:ext cx="125730" cy="180975"/>
          </a:xfrm>
          <a:custGeom>
            <a:avLst/>
            <a:gdLst/>
            <a:ahLst/>
            <a:cxnLst/>
            <a:rect l="l" t="t" r="r" b="b"/>
            <a:pathLst>
              <a:path w="125730" h="180975">
                <a:moveTo>
                  <a:pt x="125717" y="180695"/>
                </a:moveTo>
                <a:lnTo>
                  <a:pt x="0" y="180695"/>
                </a:lnTo>
                <a:lnTo>
                  <a:pt x="0" y="0"/>
                </a:lnTo>
                <a:lnTo>
                  <a:pt x="125717" y="0"/>
                </a:lnTo>
                <a:lnTo>
                  <a:pt x="125717" y="180695"/>
                </a:lnTo>
                <a:close/>
              </a:path>
            </a:pathLst>
          </a:custGeom>
          <a:solidFill>
            <a:srgbClr val="AFC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81797" y="350138"/>
            <a:ext cx="8576945" cy="69405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sz="2000" spc="65" dirty="0"/>
              <a:t>Resultado </a:t>
            </a:r>
            <a:r>
              <a:rPr sz="2000" spc="85" dirty="0"/>
              <a:t>Encuesta </a:t>
            </a:r>
            <a:r>
              <a:rPr sz="2000" spc="75" dirty="0"/>
              <a:t>de</a:t>
            </a:r>
            <a:r>
              <a:rPr sz="2000" spc="-20" dirty="0"/>
              <a:t> </a:t>
            </a:r>
            <a:r>
              <a:rPr sz="2000" spc="85" dirty="0"/>
              <a:t>Satisfacción</a:t>
            </a:r>
            <a:endParaRPr sz="2000"/>
          </a:p>
        </p:txBody>
      </p:sp>
      <p:sp>
        <p:nvSpPr>
          <p:cNvPr id="9" name="object 9"/>
          <p:cNvSpPr txBox="1"/>
          <p:nvPr/>
        </p:nvSpPr>
        <p:spPr>
          <a:xfrm>
            <a:off x="2076132" y="1301190"/>
            <a:ext cx="5906135" cy="12875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b="1" spc="70" dirty="0">
                <a:solidFill>
                  <a:srgbClr val="004B83"/>
                </a:solidFill>
                <a:latin typeface="Gill Sans MT"/>
                <a:cs typeface="Gill Sans MT"/>
              </a:rPr>
              <a:t>Resultados </a:t>
            </a:r>
            <a:r>
              <a:rPr sz="1700" b="1" spc="60" dirty="0">
                <a:solidFill>
                  <a:srgbClr val="004B83"/>
                </a:solidFill>
                <a:latin typeface="Gill Sans MT"/>
                <a:cs typeface="Gill Sans MT"/>
              </a:rPr>
              <a:t>de </a:t>
            </a:r>
            <a:r>
              <a:rPr sz="1700" b="1" spc="75" dirty="0">
                <a:solidFill>
                  <a:srgbClr val="004B83"/>
                </a:solidFill>
                <a:latin typeface="Gill Sans MT"/>
                <a:cs typeface="Gill Sans MT"/>
              </a:rPr>
              <a:t>la</a:t>
            </a:r>
            <a:r>
              <a:rPr sz="1700" b="1" spc="-25" dirty="0">
                <a:solidFill>
                  <a:srgbClr val="004B83"/>
                </a:solidFill>
                <a:latin typeface="Gill Sans MT"/>
                <a:cs typeface="Gill Sans MT"/>
              </a:rPr>
              <a:t> </a:t>
            </a:r>
            <a:r>
              <a:rPr sz="1700" b="1" spc="70" dirty="0">
                <a:solidFill>
                  <a:srgbClr val="004B83"/>
                </a:solidFill>
                <a:latin typeface="Gill Sans MT"/>
                <a:cs typeface="Gill Sans MT"/>
              </a:rPr>
              <a:t>consulta</a:t>
            </a:r>
            <a:endParaRPr sz="1700" dirty="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spc="110" dirty="0" err="1">
                <a:solidFill>
                  <a:srgbClr val="004984"/>
                </a:solidFill>
                <a:latin typeface="Calibri"/>
                <a:cs typeface="Calibri"/>
              </a:rPr>
              <a:t>Pregunta</a:t>
            </a:r>
            <a:r>
              <a:rPr sz="1400" spc="120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lang="es-ES" sz="1400" spc="120" dirty="0">
                <a:solidFill>
                  <a:srgbClr val="004984"/>
                </a:solidFill>
                <a:latin typeface="Calibri"/>
                <a:cs typeface="Calibri"/>
              </a:rPr>
              <a:t>3</a:t>
            </a:r>
            <a:r>
              <a:rPr sz="1400" spc="90" dirty="0">
                <a:solidFill>
                  <a:srgbClr val="004984"/>
                </a:solidFill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spc="100" dirty="0">
                <a:solidFill>
                  <a:srgbClr val="004984"/>
                </a:solidFill>
                <a:latin typeface="Calibri"/>
                <a:cs typeface="Calibri"/>
              </a:rPr>
              <a:t>¿Qué </a:t>
            </a:r>
            <a:r>
              <a:rPr sz="1400" spc="120" dirty="0">
                <a:solidFill>
                  <a:srgbClr val="004984"/>
                </a:solidFill>
                <a:latin typeface="Calibri"/>
                <a:cs typeface="Calibri"/>
              </a:rPr>
              <a:t>tan </a:t>
            </a:r>
            <a:r>
              <a:rPr sz="1400" spc="130" dirty="0">
                <a:solidFill>
                  <a:srgbClr val="004984"/>
                </a:solidFill>
                <a:latin typeface="Calibri"/>
                <a:cs typeface="Calibri"/>
              </a:rPr>
              <a:t>satisfecho </a:t>
            </a:r>
            <a:r>
              <a:rPr sz="1400" spc="150" dirty="0">
                <a:solidFill>
                  <a:srgbClr val="004984"/>
                </a:solidFill>
                <a:latin typeface="Calibri"/>
                <a:cs typeface="Calibri"/>
              </a:rPr>
              <a:t>se </a:t>
            </a:r>
            <a:r>
              <a:rPr sz="1400" spc="105" dirty="0">
                <a:solidFill>
                  <a:srgbClr val="004984"/>
                </a:solidFill>
                <a:latin typeface="Calibri"/>
                <a:cs typeface="Calibri"/>
              </a:rPr>
              <a:t>sintió </a:t>
            </a:r>
            <a:r>
              <a:rPr sz="1400" spc="145" dirty="0">
                <a:solidFill>
                  <a:srgbClr val="004984"/>
                </a:solidFill>
                <a:latin typeface="Calibri"/>
                <a:cs typeface="Calibri"/>
              </a:rPr>
              <a:t>con </a:t>
            </a:r>
            <a:r>
              <a:rPr sz="1400" spc="110" dirty="0">
                <a:solidFill>
                  <a:srgbClr val="004984"/>
                </a:solidFill>
                <a:latin typeface="Calibri"/>
                <a:cs typeface="Calibri"/>
              </a:rPr>
              <a:t>la </a:t>
            </a:r>
            <a:r>
              <a:rPr sz="1400" spc="114" dirty="0">
                <a:solidFill>
                  <a:srgbClr val="004984"/>
                </a:solidFill>
                <a:latin typeface="Calibri"/>
                <a:cs typeface="Calibri"/>
              </a:rPr>
              <a:t>atención </a:t>
            </a:r>
            <a:r>
              <a:rPr sz="1400" spc="110" dirty="0">
                <a:solidFill>
                  <a:srgbClr val="004984"/>
                </a:solidFill>
                <a:latin typeface="Calibri"/>
                <a:cs typeface="Calibri"/>
              </a:rPr>
              <a:t>recibida por </a:t>
            </a:r>
            <a:r>
              <a:rPr sz="1400" spc="105" dirty="0">
                <a:solidFill>
                  <a:srgbClr val="004984"/>
                </a:solidFill>
                <a:latin typeface="Calibri"/>
                <a:cs typeface="Calibri"/>
              </a:rPr>
              <a:t>parte </a:t>
            </a:r>
            <a:r>
              <a:rPr sz="1400" spc="120" dirty="0">
                <a:solidFill>
                  <a:srgbClr val="004984"/>
                </a:solidFill>
                <a:latin typeface="Calibri"/>
                <a:cs typeface="Calibri"/>
              </a:rPr>
              <a:t>del  </a:t>
            </a:r>
            <a:r>
              <a:rPr sz="1400" spc="105" dirty="0">
                <a:solidFill>
                  <a:srgbClr val="004984"/>
                </a:solidFill>
                <a:latin typeface="Calibri"/>
                <a:cs typeface="Calibri"/>
              </a:rPr>
              <a:t>orientador </a:t>
            </a:r>
            <a:r>
              <a:rPr sz="1400" spc="130" dirty="0">
                <a:solidFill>
                  <a:srgbClr val="004984"/>
                </a:solidFill>
                <a:latin typeface="Calibri"/>
                <a:cs typeface="Calibri"/>
              </a:rPr>
              <a:t>de</a:t>
            </a:r>
            <a:r>
              <a:rPr sz="1400" spc="170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400" spc="130" dirty="0">
                <a:solidFill>
                  <a:srgbClr val="004984"/>
                </a:solidFill>
                <a:latin typeface="Calibri"/>
                <a:cs typeface="Calibri"/>
              </a:rPr>
              <a:t>servicio-CIAC?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3595" y="6961463"/>
            <a:ext cx="5799455" cy="20133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Fuente: </a:t>
            </a:r>
            <a:r>
              <a:rPr sz="1200" spc="105" dirty="0">
                <a:solidFill>
                  <a:srgbClr val="004984"/>
                </a:solidFill>
                <a:latin typeface="Calibri"/>
                <a:cs typeface="Calibri"/>
              </a:rPr>
              <a:t>Centro </a:t>
            </a:r>
            <a:r>
              <a:rPr sz="1200" spc="85" dirty="0">
                <a:solidFill>
                  <a:srgbClr val="004984"/>
                </a:solidFill>
                <a:latin typeface="Calibri"/>
                <a:cs typeface="Calibri"/>
              </a:rPr>
              <a:t>Integral </a:t>
            </a:r>
            <a:r>
              <a:rPr sz="1200" spc="110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200" spc="95" dirty="0">
                <a:solidFill>
                  <a:srgbClr val="004984"/>
                </a:solidFill>
                <a:latin typeface="Calibri"/>
                <a:cs typeface="Calibri"/>
              </a:rPr>
              <a:t>Atención al</a:t>
            </a:r>
            <a:r>
              <a:rPr sz="1200" spc="19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04984"/>
                </a:solidFill>
                <a:latin typeface="Calibri"/>
                <a:cs typeface="Calibri"/>
              </a:rPr>
              <a:t>Ciudadano-CIAC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10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2A173C2-9DD0-4CE9-9932-6AE5CE6FE0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4898231"/>
              </p:ext>
            </p:extLst>
          </p:nvPr>
        </p:nvGraphicFramePr>
        <p:xfrm>
          <a:off x="2247899" y="2743200"/>
          <a:ext cx="5562600" cy="3861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1797" y="213880"/>
            <a:ext cx="8576945" cy="143629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Encuesta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900" spc="80" dirty="0" err="1">
                <a:solidFill>
                  <a:srgbClr val="FFFFFF"/>
                </a:solidFill>
                <a:latin typeface="Calibri"/>
                <a:cs typeface="Calibri"/>
              </a:rPr>
              <a:t>Satisfacción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18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ES" sz="900" spc="18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 err="1">
                <a:solidFill>
                  <a:srgbClr val="FFFFFF"/>
                </a:solidFill>
                <a:latin typeface="Calibri"/>
                <a:cs typeface="Calibri"/>
              </a:rPr>
              <a:t>Trimestre</a:t>
            </a: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lang="es-ES" sz="900" spc="45" dirty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595" y="184315"/>
            <a:ext cx="758825" cy="758825"/>
          </a:xfrm>
          <a:custGeom>
            <a:avLst/>
            <a:gdLst/>
            <a:ahLst/>
            <a:cxnLst/>
            <a:rect l="l" t="t" r="r" b="b"/>
            <a:pathLst>
              <a:path w="758825" h="758825">
                <a:moveTo>
                  <a:pt x="0" y="758202"/>
                </a:moveTo>
                <a:lnTo>
                  <a:pt x="758202" y="758202"/>
                </a:lnTo>
                <a:lnTo>
                  <a:pt x="758202" y="0"/>
                </a:lnTo>
                <a:lnTo>
                  <a:pt x="0" y="0"/>
                </a:lnTo>
                <a:lnTo>
                  <a:pt x="0" y="758202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6203" y="269468"/>
            <a:ext cx="125730" cy="610870"/>
          </a:xfrm>
          <a:custGeom>
            <a:avLst/>
            <a:gdLst/>
            <a:ahLst/>
            <a:cxnLst/>
            <a:rect l="l" t="t" r="r" b="b"/>
            <a:pathLst>
              <a:path w="125730" h="610869">
                <a:moveTo>
                  <a:pt x="125717" y="610641"/>
                </a:moveTo>
                <a:lnTo>
                  <a:pt x="0" y="610641"/>
                </a:lnTo>
                <a:lnTo>
                  <a:pt x="0" y="0"/>
                </a:lnTo>
                <a:lnTo>
                  <a:pt x="125717" y="0"/>
                </a:lnTo>
                <a:lnTo>
                  <a:pt x="125717" y="610641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2570" y="440067"/>
            <a:ext cx="125730" cy="440055"/>
          </a:xfrm>
          <a:custGeom>
            <a:avLst/>
            <a:gdLst/>
            <a:ahLst/>
            <a:cxnLst/>
            <a:rect l="l" t="t" r="r" b="b"/>
            <a:pathLst>
              <a:path w="125730" h="440055">
                <a:moveTo>
                  <a:pt x="125717" y="440042"/>
                </a:moveTo>
                <a:lnTo>
                  <a:pt x="0" y="440042"/>
                </a:lnTo>
                <a:lnTo>
                  <a:pt x="0" y="0"/>
                </a:lnTo>
                <a:lnTo>
                  <a:pt x="125717" y="0"/>
                </a:lnTo>
                <a:lnTo>
                  <a:pt x="125717" y="440042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989" y="699414"/>
            <a:ext cx="125730" cy="180975"/>
          </a:xfrm>
          <a:custGeom>
            <a:avLst/>
            <a:gdLst/>
            <a:ahLst/>
            <a:cxnLst/>
            <a:rect l="l" t="t" r="r" b="b"/>
            <a:pathLst>
              <a:path w="125730" h="180975">
                <a:moveTo>
                  <a:pt x="125717" y="180695"/>
                </a:moveTo>
                <a:lnTo>
                  <a:pt x="0" y="180695"/>
                </a:lnTo>
                <a:lnTo>
                  <a:pt x="0" y="0"/>
                </a:lnTo>
                <a:lnTo>
                  <a:pt x="125717" y="0"/>
                </a:lnTo>
                <a:lnTo>
                  <a:pt x="125717" y="180695"/>
                </a:lnTo>
                <a:close/>
              </a:path>
            </a:pathLst>
          </a:custGeom>
          <a:solidFill>
            <a:srgbClr val="AFC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81797" y="350138"/>
            <a:ext cx="8576945" cy="69405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sz="2000" spc="65" dirty="0"/>
              <a:t>Resultado </a:t>
            </a:r>
            <a:r>
              <a:rPr sz="2000" spc="85" dirty="0"/>
              <a:t>Encuesta </a:t>
            </a:r>
            <a:r>
              <a:rPr sz="2000" spc="75" dirty="0"/>
              <a:t>de</a:t>
            </a:r>
            <a:r>
              <a:rPr sz="2000" spc="-20" dirty="0"/>
              <a:t> </a:t>
            </a:r>
            <a:r>
              <a:rPr sz="2000" spc="85" dirty="0"/>
              <a:t>Satisfacción</a:t>
            </a:r>
            <a:endParaRPr sz="2000"/>
          </a:p>
        </p:txBody>
      </p:sp>
      <p:sp>
        <p:nvSpPr>
          <p:cNvPr id="9" name="object 9"/>
          <p:cNvSpPr txBox="1"/>
          <p:nvPr/>
        </p:nvSpPr>
        <p:spPr>
          <a:xfrm>
            <a:off x="623124" y="1416149"/>
            <a:ext cx="8736594" cy="52834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700" b="1" spc="70" dirty="0">
                <a:solidFill>
                  <a:srgbClr val="004B83"/>
                </a:solidFill>
                <a:latin typeface="Gill Sans MT"/>
                <a:cs typeface="Gill Sans MT"/>
              </a:rPr>
              <a:t>Resultados </a:t>
            </a:r>
            <a:r>
              <a:rPr sz="1700" b="1" spc="60" dirty="0">
                <a:solidFill>
                  <a:srgbClr val="004B83"/>
                </a:solidFill>
                <a:latin typeface="Gill Sans MT"/>
                <a:cs typeface="Gill Sans MT"/>
              </a:rPr>
              <a:t>de </a:t>
            </a:r>
            <a:r>
              <a:rPr sz="1700" b="1" spc="75" dirty="0">
                <a:solidFill>
                  <a:srgbClr val="004B83"/>
                </a:solidFill>
                <a:latin typeface="Gill Sans MT"/>
                <a:cs typeface="Gill Sans MT"/>
              </a:rPr>
              <a:t>la</a:t>
            </a:r>
            <a:r>
              <a:rPr sz="1700" b="1" spc="-25" dirty="0">
                <a:solidFill>
                  <a:srgbClr val="004B83"/>
                </a:solidFill>
                <a:latin typeface="Gill Sans MT"/>
                <a:cs typeface="Gill Sans MT"/>
              </a:rPr>
              <a:t> </a:t>
            </a:r>
            <a:r>
              <a:rPr sz="1700" b="1" spc="70" dirty="0">
                <a:solidFill>
                  <a:srgbClr val="004B83"/>
                </a:solidFill>
                <a:latin typeface="Gill Sans MT"/>
                <a:cs typeface="Gill Sans MT"/>
              </a:rPr>
              <a:t>consulta</a:t>
            </a:r>
            <a:endParaRPr sz="1700" dirty="0">
              <a:latin typeface="Gill Sans MT"/>
              <a:cs typeface="Gill Sans MT"/>
            </a:endParaRPr>
          </a:p>
          <a:p>
            <a:pPr marL="267335" algn="just">
              <a:lnSpc>
                <a:spcPct val="100000"/>
              </a:lnSpc>
            </a:pPr>
            <a:endParaRPr lang="es-ES" sz="1950" dirty="0">
              <a:latin typeface="Times New Roman"/>
              <a:cs typeface="Times New Roman"/>
            </a:endParaRPr>
          </a:p>
          <a:p>
            <a:pPr marL="267335" algn="ctr">
              <a:lnSpc>
                <a:spcPct val="100000"/>
              </a:lnSpc>
            </a:pPr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Felicitaciones y Sugerencias presentadas por parte de los ciudadanos durante el IV Trimestre</a:t>
            </a:r>
          </a:p>
          <a:p>
            <a:pPr marL="267335" algn="ctr">
              <a:lnSpc>
                <a:spcPct val="100000"/>
              </a:lnSpc>
            </a:pPr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Resultados de la consulta</a:t>
            </a:r>
          </a:p>
          <a:p>
            <a:pPr marL="267335" algn="just">
              <a:lnSpc>
                <a:spcPct val="100000"/>
              </a:lnSpc>
            </a:pPr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 Mejoren el tiempo de espera.</a:t>
            </a:r>
          </a:p>
          <a:p>
            <a:pPr marL="267335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 Que contesten rápido</a:t>
            </a:r>
          </a:p>
          <a:p>
            <a:pPr marL="267335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 Mejorar la atención de los consulados</a:t>
            </a:r>
          </a:p>
          <a:p>
            <a:pPr marL="267335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 Se demoran mas de 15 minutos para contestar.</a:t>
            </a:r>
          </a:p>
          <a:p>
            <a:pPr marL="267335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 Brindar información mas clara</a:t>
            </a:r>
          </a:p>
          <a:p>
            <a:pPr marL="267335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 Atención excelente</a:t>
            </a:r>
          </a:p>
          <a:p>
            <a:pPr marL="267335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 Satisfacción y amabilidad en las respuestas</a:t>
            </a:r>
          </a:p>
          <a:p>
            <a:pPr marL="267335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>
              <a:lnSpc>
                <a:spcPct val="100000"/>
              </a:lnSpc>
            </a:pPr>
            <a:endParaRPr lang="es-ES" sz="1400" spc="90" dirty="0">
              <a:solidFill>
                <a:srgbClr val="FF0000"/>
              </a:solidFill>
              <a:cs typeface="Tahoma"/>
            </a:endParaRPr>
          </a:p>
          <a:p>
            <a:pPr marL="15875">
              <a:lnSpc>
                <a:spcPct val="100000"/>
              </a:lnSpc>
            </a:pPr>
            <a:r>
              <a:rPr lang="es-ES" sz="1000" spc="80" dirty="0">
                <a:solidFill>
                  <a:srgbClr val="004984"/>
                </a:solidFill>
                <a:latin typeface="Calibri"/>
                <a:cs typeface="Calibri"/>
              </a:rPr>
              <a:t>Fuente: </a:t>
            </a:r>
            <a:r>
              <a:rPr lang="es-ES" sz="1000" spc="85" dirty="0">
                <a:solidFill>
                  <a:srgbClr val="004984"/>
                </a:solidFill>
                <a:latin typeface="Calibri"/>
                <a:cs typeface="Calibri"/>
              </a:rPr>
              <a:t>Centro </a:t>
            </a:r>
            <a:r>
              <a:rPr lang="es-ES" sz="1000" spc="70" dirty="0">
                <a:solidFill>
                  <a:srgbClr val="004984"/>
                </a:solidFill>
                <a:latin typeface="Calibri"/>
                <a:cs typeface="Calibri"/>
              </a:rPr>
              <a:t>Integral </a:t>
            </a:r>
            <a:r>
              <a:rPr lang="es-ES" sz="1000" spc="90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lang="es-ES" sz="1000" spc="80" dirty="0">
                <a:solidFill>
                  <a:srgbClr val="004984"/>
                </a:solidFill>
                <a:latin typeface="Calibri"/>
                <a:cs typeface="Calibri"/>
              </a:rPr>
              <a:t>Atención al</a:t>
            </a:r>
            <a:r>
              <a:rPr lang="es-ES" sz="1000" spc="145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lang="es-ES" sz="1000" spc="100" dirty="0">
                <a:solidFill>
                  <a:srgbClr val="004984"/>
                </a:solidFill>
                <a:latin typeface="Calibri"/>
                <a:cs typeface="Calibri"/>
              </a:rPr>
              <a:t>Ciudadano-CIAC</a:t>
            </a:r>
          </a:p>
          <a:p>
            <a:pPr marL="15875">
              <a:lnSpc>
                <a:spcPct val="100000"/>
              </a:lnSpc>
            </a:pPr>
            <a:endParaRPr lang="es-ES" sz="1000" spc="100" dirty="0">
              <a:solidFill>
                <a:srgbClr val="004984"/>
              </a:solidFill>
              <a:latin typeface="Calibri"/>
              <a:cs typeface="Calibri"/>
            </a:endParaRPr>
          </a:p>
          <a:p>
            <a:pPr marL="15875">
              <a:lnSpc>
                <a:spcPct val="100000"/>
              </a:lnSpc>
            </a:pPr>
            <a:endParaRPr lang="es-ES" sz="1000" spc="100" dirty="0">
              <a:solidFill>
                <a:srgbClr val="004984"/>
              </a:solidFill>
              <a:latin typeface="Calibri"/>
              <a:cs typeface="Calibri"/>
            </a:endParaRPr>
          </a:p>
          <a:p>
            <a:pPr marL="15875">
              <a:lnSpc>
                <a:spcPct val="100000"/>
              </a:lnSpc>
            </a:pPr>
            <a:endParaRPr lang="es-ES" sz="10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11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1797" y="213880"/>
            <a:ext cx="8576945" cy="143629"/>
          </a:xfrm>
          <a:prstGeom prst="rect">
            <a:avLst/>
          </a:prstGeom>
          <a:solidFill>
            <a:srgbClr val="D66F4E"/>
          </a:solidFill>
        </p:spPr>
        <p:txBody>
          <a:bodyPr vert="horz" wrap="square" lIns="0" tIns="2540" rIns="0" bIns="0" rtlCol="0">
            <a:spAutoFit/>
          </a:bodyPr>
          <a:lstStyle/>
          <a:p>
            <a:pPr marL="231775">
              <a:lnSpc>
                <a:spcPts val="1050"/>
              </a:lnSpc>
              <a:spcBef>
                <a:spcPts val="20"/>
              </a:spcBef>
            </a:pP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Encuesta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900" spc="80" dirty="0" err="1">
                <a:solidFill>
                  <a:srgbClr val="FFFFFF"/>
                </a:solidFill>
                <a:latin typeface="Calibri"/>
                <a:cs typeface="Calibri"/>
              </a:rPr>
              <a:t>Satisfacción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s-CO" sz="900" spc="180" dirty="0">
                <a:solidFill>
                  <a:srgbClr val="FFFFFF"/>
                </a:solidFill>
                <a:latin typeface="Calibri"/>
                <a:cs typeface="Calibri"/>
              </a:rPr>
              <a:t>–IV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 err="1">
                <a:solidFill>
                  <a:srgbClr val="FFFFFF"/>
                </a:solidFill>
                <a:latin typeface="Calibri"/>
                <a:cs typeface="Calibri"/>
              </a:rPr>
              <a:t>Trimestre</a:t>
            </a:r>
            <a:r>
              <a:rPr sz="9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lang="es-ES" sz="900" spc="45" dirty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595" y="184315"/>
            <a:ext cx="758825" cy="758825"/>
          </a:xfrm>
          <a:custGeom>
            <a:avLst/>
            <a:gdLst/>
            <a:ahLst/>
            <a:cxnLst/>
            <a:rect l="l" t="t" r="r" b="b"/>
            <a:pathLst>
              <a:path w="758825" h="758825">
                <a:moveTo>
                  <a:pt x="0" y="758202"/>
                </a:moveTo>
                <a:lnTo>
                  <a:pt x="758202" y="758202"/>
                </a:lnTo>
                <a:lnTo>
                  <a:pt x="758202" y="0"/>
                </a:lnTo>
                <a:lnTo>
                  <a:pt x="0" y="0"/>
                </a:lnTo>
                <a:lnTo>
                  <a:pt x="0" y="758202"/>
                </a:lnTo>
                <a:close/>
              </a:path>
            </a:pathLst>
          </a:custGeom>
          <a:solidFill>
            <a:srgbClr val="DCF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6203" y="269468"/>
            <a:ext cx="125730" cy="610870"/>
          </a:xfrm>
          <a:custGeom>
            <a:avLst/>
            <a:gdLst/>
            <a:ahLst/>
            <a:cxnLst/>
            <a:rect l="l" t="t" r="r" b="b"/>
            <a:pathLst>
              <a:path w="125730" h="610869">
                <a:moveTo>
                  <a:pt x="125717" y="610641"/>
                </a:moveTo>
                <a:lnTo>
                  <a:pt x="0" y="610641"/>
                </a:lnTo>
                <a:lnTo>
                  <a:pt x="0" y="0"/>
                </a:lnTo>
                <a:lnTo>
                  <a:pt x="125717" y="0"/>
                </a:lnTo>
                <a:lnTo>
                  <a:pt x="125717" y="610641"/>
                </a:lnTo>
                <a:close/>
              </a:path>
            </a:pathLst>
          </a:custGeom>
          <a:solidFill>
            <a:srgbClr val="D172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6647" y="518680"/>
            <a:ext cx="125730" cy="361950"/>
          </a:xfrm>
          <a:custGeom>
            <a:avLst/>
            <a:gdLst/>
            <a:ahLst/>
            <a:cxnLst/>
            <a:rect l="l" t="t" r="r" b="b"/>
            <a:pathLst>
              <a:path w="125730" h="361950">
                <a:moveTo>
                  <a:pt x="125717" y="361429"/>
                </a:moveTo>
                <a:lnTo>
                  <a:pt x="0" y="361429"/>
                </a:lnTo>
                <a:lnTo>
                  <a:pt x="0" y="0"/>
                </a:lnTo>
                <a:lnTo>
                  <a:pt x="125717" y="0"/>
                </a:lnTo>
                <a:lnTo>
                  <a:pt x="125717" y="361429"/>
                </a:lnTo>
                <a:close/>
              </a:path>
            </a:pathLst>
          </a:custGeom>
          <a:solidFill>
            <a:srgbClr val="EAAA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2570" y="440067"/>
            <a:ext cx="125730" cy="440055"/>
          </a:xfrm>
          <a:custGeom>
            <a:avLst/>
            <a:gdLst/>
            <a:ahLst/>
            <a:cxnLst/>
            <a:rect l="l" t="t" r="r" b="b"/>
            <a:pathLst>
              <a:path w="125730" h="440055">
                <a:moveTo>
                  <a:pt x="125717" y="440042"/>
                </a:moveTo>
                <a:lnTo>
                  <a:pt x="0" y="440042"/>
                </a:lnTo>
                <a:lnTo>
                  <a:pt x="0" y="0"/>
                </a:lnTo>
                <a:lnTo>
                  <a:pt x="125717" y="0"/>
                </a:lnTo>
                <a:lnTo>
                  <a:pt x="125717" y="440042"/>
                </a:lnTo>
                <a:close/>
              </a:path>
            </a:pathLst>
          </a:custGeom>
          <a:solidFill>
            <a:srgbClr val="638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989" y="699414"/>
            <a:ext cx="125730" cy="180975"/>
          </a:xfrm>
          <a:custGeom>
            <a:avLst/>
            <a:gdLst/>
            <a:ahLst/>
            <a:cxnLst/>
            <a:rect l="l" t="t" r="r" b="b"/>
            <a:pathLst>
              <a:path w="125730" h="180975">
                <a:moveTo>
                  <a:pt x="125717" y="180695"/>
                </a:moveTo>
                <a:lnTo>
                  <a:pt x="0" y="180695"/>
                </a:lnTo>
                <a:lnTo>
                  <a:pt x="0" y="0"/>
                </a:lnTo>
                <a:lnTo>
                  <a:pt x="125717" y="0"/>
                </a:lnTo>
                <a:lnTo>
                  <a:pt x="125717" y="180695"/>
                </a:lnTo>
                <a:close/>
              </a:path>
            </a:pathLst>
          </a:custGeom>
          <a:solidFill>
            <a:srgbClr val="AFC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81797" y="350138"/>
            <a:ext cx="8576945" cy="694055"/>
          </a:xfrm>
          <a:prstGeom prst="rect">
            <a:avLst/>
          </a:prstGeom>
          <a:solidFill>
            <a:srgbClr val="E9A828"/>
          </a:solidFill>
        </p:spPr>
        <p:txBody>
          <a:bodyPr vert="horz" wrap="square" lIns="0" tIns="110489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869"/>
              </a:spcBef>
            </a:pPr>
            <a:r>
              <a:rPr sz="2000" spc="65" dirty="0"/>
              <a:t>Resultado </a:t>
            </a:r>
            <a:r>
              <a:rPr sz="2000" spc="85" dirty="0"/>
              <a:t>Encuesta </a:t>
            </a:r>
            <a:r>
              <a:rPr sz="2000" spc="75" dirty="0"/>
              <a:t>de</a:t>
            </a:r>
            <a:r>
              <a:rPr sz="2000" spc="-20" dirty="0"/>
              <a:t> </a:t>
            </a:r>
            <a:r>
              <a:rPr sz="2000" spc="85" dirty="0"/>
              <a:t>Satisfacción</a:t>
            </a:r>
            <a:endParaRPr sz="2000"/>
          </a:p>
        </p:txBody>
      </p:sp>
      <p:sp>
        <p:nvSpPr>
          <p:cNvPr id="9" name="object 9"/>
          <p:cNvSpPr txBox="1"/>
          <p:nvPr/>
        </p:nvSpPr>
        <p:spPr>
          <a:xfrm>
            <a:off x="2209800" y="1375482"/>
            <a:ext cx="495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700" b="1" spc="70" dirty="0">
                <a:solidFill>
                  <a:srgbClr val="004B83"/>
                </a:solidFill>
                <a:latin typeface="Gill Sans MT"/>
                <a:cs typeface="Gill Sans MT"/>
              </a:rPr>
              <a:t>Acciones tomadas por el CIAC para mejorar el servicio al ciudadano. IV Trimestre 2021</a:t>
            </a:r>
            <a:endParaRPr sz="1700" dirty="0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0900" y="6872958"/>
            <a:ext cx="34569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80" dirty="0">
                <a:solidFill>
                  <a:srgbClr val="004984"/>
                </a:solidFill>
                <a:latin typeface="Calibri"/>
                <a:cs typeface="Calibri"/>
              </a:rPr>
              <a:t>Fuente: </a:t>
            </a:r>
            <a:r>
              <a:rPr sz="1000" spc="85" dirty="0">
                <a:solidFill>
                  <a:srgbClr val="004984"/>
                </a:solidFill>
                <a:latin typeface="Calibri"/>
                <a:cs typeface="Calibri"/>
              </a:rPr>
              <a:t>Centro </a:t>
            </a:r>
            <a:r>
              <a:rPr sz="1000" spc="70" dirty="0">
                <a:solidFill>
                  <a:srgbClr val="004984"/>
                </a:solidFill>
                <a:latin typeface="Calibri"/>
                <a:cs typeface="Calibri"/>
              </a:rPr>
              <a:t>Integral </a:t>
            </a:r>
            <a:r>
              <a:rPr sz="1000" spc="90" dirty="0">
                <a:solidFill>
                  <a:srgbClr val="004984"/>
                </a:solidFill>
                <a:latin typeface="Calibri"/>
                <a:cs typeface="Calibri"/>
              </a:rPr>
              <a:t>de </a:t>
            </a:r>
            <a:r>
              <a:rPr sz="1000" spc="80" dirty="0">
                <a:solidFill>
                  <a:srgbClr val="004984"/>
                </a:solidFill>
                <a:latin typeface="Calibri"/>
                <a:cs typeface="Calibri"/>
              </a:rPr>
              <a:t>Atención al</a:t>
            </a:r>
            <a:r>
              <a:rPr sz="1000" spc="160" dirty="0">
                <a:solidFill>
                  <a:srgbClr val="004984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004984"/>
                </a:solidFill>
                <a:latin typeface="Calibri"/>
                <a:cs typeface="Calibri"/>
              </a:rPr>
              <a:t>Ciudadano-CIAC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7299" y="2215114"/>
            <a:ext cx="8640201" cy="52450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La revisión de los protocolos de atención se ha continuado realizando con miras a mejorar los indicadores de las encuestas de satisfacción, teniendo en cuenta sugerencias y reclamos presentados por los usuarios, de tal manera que se puedan reducir los tiempos de espera en el acceso a ciertos canales de comunicación. Durante el trimestre se concertaron delegaciones en el CIAC para dar respuesta directa a algunos DP sobre materias de nacionalidad, sistemas de la información, visas y citas en algunos consulados de Colombia en el Exterior.</a:t>
            </a:r>
          </a:p>
          <a:p>
            <a:pPr algn="l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algn="l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-El grupo de Calidad y Formación del CIAC hace una revisión sistemática a las páginas institucionales de consulados y embajadas de Colombia para validar que las mismas se mantengan actualizadas y con información relevante para los usuarios de acuerdo con las condiciones particulares de la circunscripción de cada Consulado o Embajada.</a:t>
            </a:r>
          </a:p>
          <a:p>
            <a:pPr algn="l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algn="l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-Para optimizar la gestión de los DP de la entidad desarrolló un Curso Virtual para el fortalecimiento institucional para la correcta aplicación de la Circular CDIMCS-GCIAC-19-000073 de 2019 sobre trámite interno de los DP y el CIAC, Curso que al cierre de vigencia fue tomado por casi 1.500 funcionarios y contratistas colaboradores del MRE.</a:t>
            </a:r>
          </a:p>
          <a:p>
            <a:pPr algn="l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algn="l"/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-Desde que el CIAC lanzó el servicio de “</a:t>
            </a:r>
            <a:r>
              <a:rPr lang="es-ES" sz="1400" spc="90" dirty="0" err="1">
                <a:solidFill>
                  <a:schemeClr val="tx2">
                    <a:lumMod val="75000"/>
                  </a:schemeClr>
                </a:solidFill>
                <a:cs typeface="Tahoma"/>
              </a:rPr>
              <a:t>call</a:t>
            </a:r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 back </a:t>
            </a:r>
            <a:r>
              <a:rPr lang="es-ES" sz="1400" spc="90" dirty="0" err="1">
                <a:solidFill>
                  <a:schemeClr val="tx2">
                    <a:lumMod val="75000"/>
                  </a:schemeClr>
                </a:solidFill>
                <a:cs typeface="Tahoma"/>
              </a:rPr>
              <a:t>assist</a:t>
            </a:r>
            <a:r>
              <a:rPr lang="es-ES" sz="1400" spc="90" dirty="0">
                <a:solidFill>
                  <a:schemeClr val="tx2">
                    <a:lumMod val="75000"/>
                  </a:schemeClr>
                </a:solidFill>
                <a:cs typeface="Tahoma"/>
              </a:rPr>
              <a:t>” y, la alerta sobre los tiempos de espera en el canal de voz para informar a los usuarios la posibilidad de acceder a otros canales cuya demanda en el momento puede permitirles una atención más pronta y efectiva, 4.347 usuarios han utilizado este servicio. </a:t>
            </a:r>
            <a:endParaRPr lang="es-CO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 lvl="0" algn="just"/>
            <a:endParaRPr lang="es-ES" sz="1400" spc="90" dirty="0">
              <a:solidFill>
                <a:schemeClr val="tx2">
                  <a:lumMod val="75000"/>
                </a:schemeClr>
              </a:solidFill>
              <a:cs typeface="Tahoma"/>
            </a:endParaRPr>
          </a:p>
          <a:p>
            <a:pPr marL="267335" algn="just">
              <a:spcBef>
                <a:spcPts val="10"/>
              </a:spcBef>
            </a:pPr>
            <a:endParaRPr sz="1400" spc="90" dirty="0">
              <a:solidFill>
                <a:srgbClr val="FF0000"/>
              </a:solidFill>
              <a:cs typeface="Tahoma"/>
            </a:endParaRPr>
          </a:p>
          <a:p>
            <a:pPr marL="267335" algn="just">
              <a:spcBef>
                <a:spcPts val="15"/>
              </a:spcBef>
            </a:pPr>
            <a:endParaRPr sz="1400" spc="90" dirty="0">
              <a:solidFill>
                <a:srgbClr val="FF0000"/>
              </a:solidFill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85" dirty="0"/>
              <a:t>–</a:t>
            </a:r>
            <a:r>
              <a:rPr spc="-165" dirty="0"/>
              <a:t> </a:t>
            </a:r>
            <a:fld id="{81D60167-4931-47E6-BA6A-407CBD079E47}" type="slidenum">
              <a:rPr spc="-25" dirty="0"/>
              <a:t>12</a:t>
            </a:fld>
            <a:r>
              <a:rPr spc="-25" dirty="0"/>
              <a:t> </a:t>
            </a:r>
            <a:r>
              <a:rPr spc="185" dirty="0"/>
              <a:t>–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5130" y="5251222"/>
            <a:ext cx="4768215" cy="64960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5"/>
              </a:spcBef>
            </a:pPr>
            <a:r>
              <a:rPr sz="1200" b="1" spc="25" dirty="0">
                <a:solidFill>
                  <a:srgbClr val="FFFFFB"/>
                </a:solidFill>
                <a:latin typeface="Gill Sans MT"/>
                <a:cs typeface="Gill Sans MT"/>
              </a:rPr>
              <a:t>Ministerio </a:t>
            </a:r>
            <a:r>
              <a:rPr sz="1200" b="1" spc="45" dirty="0">
                <a:solidFill>
                  <a:srgbClr val="FFFFFB"/>
                </a:solidFill>
                <a:latin typeface="Gill Sans MT"/>
                <a:cs typeface="Gill Sans MT"/>
              </a:rPr>
              <a:t>de </a:t>
            </a:r>
            <a:r>
              <a:rPr sz="1200" b="1" spc="40" dirty="0">
                <a:solidFill>
                  <a:srgbClr val="FFFFFB"/>
                </a:solidFill>
                <a:latin typeface="Gill Sans MT"/>
                <a:cs typeface="Gill Sans MT"/>
              </a:rPr>
              <a:t>Relaciones</a:t>
            </a:r>
            <a:r>
              <a:rPr sz="1200" b="1" spc="15" dirty="0">
                <a:solidFill>
                  <a:srgbClr val="FFFFFB"/>
                </a:solidFill>
                <a:latin typeface="Gill Sans MT"/>
                <a:cs typeface="Gill Sans MT"/>
              </a:rPr>
              <a:t> Exteriores</a:t>
            </a:r>
            <a:endParaRPr sz="1200">
              <a:latin typeface="Gill Sans MT"/>
              <a:cs typeface="Gill Sans MT"/>
            </a:endParaRPr>
          </a:p>
          <a:p>
            <a:pPr marL="12700" marR="5080" algn="ctr">
              <a:lnSpc>
                <a:spcPts val="1600"/>
              </a:lnSpc>
              <a:spcBef>
                <a:spcPts val="85"/>
              </a:spcBef>
            </a:pPr>
            <a:r>
              <a:rPr sz="1100" spc="90" dirty="0">
                <a:solidFill>
                  <a:srgbClr val="FFFFFB"/>
                </a:solidFill>
                <a:latin typeface="Calibri"/>
                <a:cs typeface="Calibri"/>
              </a:rPr>
              <a:t>Dirección </a:t>
            </a:r>
            <a:r>
              <a:rPr sz="1100" spc="100" dirty="0">
                <a:solidFill>
                  <a:srgbClr val="FFFFFB"/>
                </a:solidFill>
                <a:latin typeface="Calibri"/>
                <a:cs typeface="Calibri"/>
              </a:rPr>
              <a:t>de </a:t>
            </a:r>
            <a:r>
              <a:rPr sz="1100" spc="105" dirty="0">
                <a:solidFill>
                  <a:srgbClr val="FFFFFB"/>
                </a:solidFill>
                <a:latin typeface="Calibri"/>
                <a:cs typeface="Calibri"/>
              </a:rPr>
              <a:t>Asuntos </a:t>
            </a:r>
            <a:r>
              <a:rPr sz="1100" spc="65" dirty="0">
                <a:solidFill>
                  <a:srgbClr val="FFFFFB"/>
                </a:solidFill>
                <a:latin typeface="Calibri"/>
                <a:cs typeface="Calibri"/>
              </a:rPr>
              <a:t>Migratorios, </a:t>
            </a:r>
            <a:r>
              <a:rPr sz="1100" spc="105" dirty="0">
                <a:solidFill>
                  <a:srgbClr val="FFFFFB"/>
                </a:solidFill>
                <a:latin typeface="Calibri"/>
                <a:cs typeface="Calibri"/>
              </a:rPr>
              <a:t>Consulares </a:t>
            </a:r>
            <a:r>
              <a:rPr sz="1100" spc="90" dirty="0">
                <a:solidFill>
                  <a:srgbClr val="FFFFFB"/>
                </a:solidFill>
                <a:latin typeface="Calibri"/>
                <a:cs typeface="Calibri"/>
              </a:rPr>
              <a:t>y Servicio </a:t>
            </a:r>
            <a:r>
              <a:rPr sz="1100" spc="85" dirty="0">
                <a:solidFill>
                  <a:srgbClr val="FFFFFB"/>
                </a:solidFill>
                <a:latin typeface="Calibri"/>
                <a:cs typeface="Calibri"/>
              </a:rPr>
              <a:t>al </a:t>
            </a:r>
            <a:r>
              <a:rPr sz="1100" spc="100" dirty="0">
                <a:solidFill>
                  <a:srgbClr val="FFFFFB"/>
                </a:solidFill>
                <a:latin typeface="Calibri"/>
                <a:cs typeface="Calibri"/>
              </a:rPr>
              <a:t>Ciudadano  </a:t>
            </a:r>
            <a:r>
              <a:rPr sz="1100" spc="95" dirty="0">
                <a:solidFill>
                  <a:srgbClr val="FFFFFB"/>
                </a:solidFill>
                <a:latin typeface="Calibri"/>
                <a:cs typeface="Calibri"/>
              </a:rPr>
              <a:t>Centro </a:t>
            </a:r>
            <a:r>
              <a:rPr sz="1100" spc="75" dirty="0">
                <a:solidFill>
                  <a:srgbClr val="FFFFFB"/>
                </a:solidFill>
                <a:latin typeface="Calibri"/>
                <a:cs typeface="Calibri"/>
              </a:rPr>
              <a:t>Integral </a:t>
            </a:r>
            <a:r>
              <a:rPr sz="1100" spc="100" dirty="0">
                <a:solidFill>
                  <a:srgbClr val="FFFFFB"/>
                </a:solidFill>
                <a:latin typeface="Calibri"/>
                <a:cs typeface="Calibri"/>
              </a:rPr>
              <a:t>de </a:t>
            </a:r>
            <a:r>
              <a:rPr sz="1100" spc="90" dirty="0">
                <a:solidFill>
                  <a:srgbClr val="FFFFFB"/>
                </a:solidFill>
                <a:latin typeface="Calibri"/>
                <a:cs typeface="Calibri"/>
              </a:rPr>
              <a:t>Atención </a:t>
            </a:r>
            <a:r>
              <a:rPr sz="1100" spc="85" dirty="0">
                <a:solidFill>
                  <a:srgbClr val="FFFFFB"/>
                </a:solidFill>
                <a:latin typeface="Calibri"/>
                <a:cs typeface="Calibri"/>
              </a:rPr>
              <a:t>al</a:t>
            </a:r>
            <a:r>
              <a:rPr sz="1100" spc="140" dirty="0">
                <a:solidFill>
                  <a:srgbClr val="FFFFFB"/>
                </a:solidFill>
                <a:latin typeface="Calibri"/>
                <a:cs typeface="Calibri"/>
              </a:rPr>
              <a:t> </a:t>
            </a:r>
            <a:r>
              <a:rPr sz="1100" spc="110" dirty="0">
                <a:solidFill>
                  <a:srgbClr val="FFFFFB"/>
                </a:solidFill>
                <a:latin typeface="Calibri"/>
                <a:cs typeface="Calibri"/>
              </a:rPr>
              <a:t>Ciudadano-CIAC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59588" y="3534155"/>
            <a:ext cx="353922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1e7fe64-619a-4a55-abaa-6f3d7b6247f7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65ACF3C3436EC468BD83072350DABEC" ma:contentTypeVersion="11" ma:contentTypeDescription="Crear nuevo documento." ma:contentTypeScope="" ma:versionID="c468158870c7e4f720aa56a00ea5ee58">
  <xsd:schema xmlns:xsd="http://www.w3.org/2001/XMLSchema" xmlns:xs="http://www.w3.org/2001/XMLSchema" xmlns:p="http://schemas.microsoft.com/office/2006/metadata/properties" xmlns:ns2="a1e7fe64-619a-4a55-abaa-6f3d7b6247f7" xmlns:ns3="ff48edfb-7a4d-42d1-9edc-f132871711c4" targetNamespace="http://schemas.microsoft.com/office/2006/metadata/properties" ma:root="true" ma:fieldsID="b17f310474103a609546e001e53d3076" ns2:_="" ns3:_="">
    <xsd:import namespace="a1e7fe64-619a-4a55-abaa-6f3d7b6247f7"/>
    <xsd:import namespace="ff48edfb-7a4d-42d1-9edc-f132871711c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e7fe64-619a-4a55-abaa-6f3d7b6247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48edfb-7a4d-42d1-9edc-f132871711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9DD9BB-9FF7-4283-BCF6-8114EB6884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E78339-3EA8-4388-80EE-FBB31A26877F}">
  <ds:schemaRefs>
    <ds:schemaRef ds:uri="ff48edfb-7a4d-42d1-9edc-f132871711c4"/>
    <ds:schemaRef ds:uri="http://purl.org/dc/elements/1.1/"/>
    <ds:schemaRef ds:uri="a1e7fe64-619a-4a55-abaa-6f3d7b6247f7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59B8480-6E66-41DF-8595-61F8BB9042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e7fe64-619a-4a55-abaa-6f3d7b6247f7"/>
    <ds:schemaRef ds:uri="ff48edfb-7a4d-42d1-9edc-f132871711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17250</TotalTime>
  <Words>793</Words>
  <Application>Microsoft Office PowerPoint</Application>
  <PresentationFormat>Personalizado</PresentationFormat>
  <Paragraphs>101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Gill Sans MT</vt:lpstr>
      <vt:lpstr>Lucida Sans</vt:lpstr>
      <vt:lpstr>Tahoma</vt:lpstr>
      <vt:lpstr>Times New Roman</vt:lpstr>
      <vt:lpstr>Office Theme</vt:lpstr>
      <vt:lpstr>Informe Atención al Ciudadano</vt:lpstr>
      <vt:lpstr>Cifras Generales Del 01 de Octubre al 31 de Diciembre de 2021</vt:lpstr>
      <vt:lpstr>Resultado Encuesta de Satisfacción</vt:lpstr>
      <vt:lpstr>Resultado Encuesta de Satisfacción</vt:lpstr>
      <vt:lpstr>Resultado Encueta de Satisfacción.</vt:lpstr>
      <vt:lpstr>Resultado Encueta de Satisfacción.</vt:lpstr>
      <vt:lpstr>Resultado Encuesta de Satisfacción</vt:lpstr>
      <vt:lpstr>Resultado Encuesta de Satisfacción</vt:lpstr>
      <vt:lpstr>Presentación de PowerPoint</vt:lpstr>
      <vt:lpstr>Resultado Encuesta de Satisfacción</vt:lpstr>
      <vt:lpstr>Resultado Encuesta de Satisfacción</vt:lpstr>
      <vt:lpstr>Resultado Encuesta de Satisfacción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Atención al Ciudadano</dc:title>
  <dc:creator>ESTEBAN ENRIQUE TAMAYO TORRES</dc:creator>
  <cp:lastModifiedBy>ALDO ANTONIO BELTRAN OSORIO</cp:lastModifiedBy>
  <cp:revision>78</cp:revision>
  <cp:lastPrinted>2019-10-29T17:51:27Z</cp:lastPrinted>
  <dcterms:created xsi:type="dcterms:W3CDTF">2019-10-28T21:04:03Z</dcterms:created>
  <dcterms:modified xsi:type="dcterms:W3CDTF">2022-01-13T20:34:32Z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2019-07-31T00:00:00Z</vt:filetime>
  </property>
  <property fmtid="{D5CDD505-2E9C-101B-9397-08002B2CF9AE}" pid="3" name="Creator">
    <vt:lpwstr>Adobe InDesign CC 13.1 (Windows)</vt:lpwstr>
  </property>
  <property fmtid="{D5CDD505-2E9C-101B-9397-08002B2CF9AE}" pid="4" name="LastSaved">
    <vt:filetime>2019-10-28T00:00:00Z</vt:filetime>
  </property>
  <property fmtid="{D5CDD505-2E9C-101B-9397-08002B2CF9AE}" pid="5" name="ContentTypeId">
    <vt:lpwstr>0x010100765ACF3C3436EC468BD83072350DABEC</vt:lpwstr>
  </property>
  <property fmtid="{D5CDD505-2E9C-101B-9397-08002B2CF9AE}" pid="6" name="Order">
    <vt:r8>3068100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</Properties>
</file>