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62" r:id="rId4"/>
  </p:sldMasterIdLst>
  <p:notesMasterIdLst>
    <p:notesMasterId r:id="rId9"/>
  </p:notesMasterIdLst>
  <p:sldIdLst>
    <p:sldId id="257" r:id="rId5"/>
    <p:sldId id="260" r:id="rId6"/>
    <p:sldId id="276" r:id="rId7"/>
    <p:sldId id="277" r:id="rId8"/>
  </p:sldIdLst>
  <p:sldSz cx="9144000" cy="5143500" type="screen16x9"/>
  <p:notesSz cx="6858000" cy="9144000"/>
  <p:embeddedFontLst>
    <p:embeddedFont>
      <p:font typeface="Work Sans SemiBold" panose="00000700000000000000" pitchFamily="50" charset="0"/>
      <p:regular r:id="rId10"/>
      <p:bold r:id="rId11"/>
    </p:embeddedFont>
    <p:embeddedFont>
      <p:font typeface="Segoe UI" panose="020B0502040204020203" pitchFamily="34" charset="0"/>
      <p:regular r:id="rId12"/>
      <p:bold r:id="rId13"/>
      <p:italic r:id="rId14"/>
      <p:boldItalic r:id="rId15"/>
    </p:embeddedFont>
    <p:embeddedFont>
      <p:font typeface="Work Sans Light" panose="00000400000000000000" pitchFamily="50" charset="0"/>
      <p:regular r:id="rId16"/>
      <p:bold r:id="rId17"/>
    </p:embeddedFont>
    <p:embeddedFont>
      <p:font typeface="Work Sans" panose="00000500000000000000" pitchFamily="50" charset="0"/>
      <p:regular r:id="rId18"/>
      <p:bold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7"/>
    <p:restoredTop sz="94631"/>
  </p:normalViewPr>
  <p:slideViewPr>
    <p:cSldViewPr snapToGrid="0" snapToObjects="1" showGuides="1">
      <p:cViewPr varScale="1">
        <p:scale>
          <a:sx n="85" d="100"/>
          <a:sy n="85" d="100"/>
        </p:scale>
        <p:origin x="882" y="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customXml" Target="../customXml/item2.xml"/><Relationship Id="rId16" Type="http://schemas.openxmlformats.org/officeDocument/2006/relationships/font" Target="fonts/font7.fntdata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2.fntdata"/><Relationship Id="rId5" Type="http://schemas.openxmlformats.org/officeDocument/2006/relationships/slide" Target="slides/slide1.xml"/><Relationship Id="rId15" Type="http://schemas.openxmlformats.org/officeDocument/2006/relationships/font" Target="fonts/font6.fntdata"/><Relationship Id="rId23" Type="http://schemas.openxmlformats.org/officeDocument/2006/relationships/tableStyles" Target="tableStyle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06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495ef59f35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495ef59f35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125009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4" name="Google Shape;12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461050eefc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461050eefc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461050eefc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461050eefc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122415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">
  <p:cSld name="Título complejo">
    <p:bg>
      <p:bgPr>
        <a:solidFill>
          <a:srgbClr val="2D6DF3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>
            <a:spLocks noGrp="1"/>
          </p:cNvSpPr>
          <p:nvPr>
            <p:ph type="title"/>
          </p:nvPr>
        </p:nvSpPr>
        <p:spPr>
          <a:xfrm>
            <a:off x="3768725" y="1733025"/>
            <a:ext cx="4752600" cy="6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Work Sans SemiBold"/>
              <a:buNone/>
              <a:defRPr sz="3000">
                <a:solidFill>
                  <a:srgbClr val="FFFFFF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1"/>
          </p:nvPr>
        </p:nvSpPr>
        <p:spPr>
          <a:xfrm>
            <a:off x="3761125" y="2553350"/>
            <a:ext cx="4760200" cy="13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500">
                <a:solidFill>
                  <a:srgbClr val="FFFFFF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400"/>
              <a:buChar char="•"/>
              <a:defRPr>
                <a:solidFill>
                  <a:srgbClr val="FFFFFF"/>
                </a:solidFill>
              </a:defRPr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400"/>
              <a:buChar char="•"/>
              <a:defRPr>
                <a:solidFill>
                  <a:srgbClr val="FFFFFF"/>
                </a:solidFill>
              </a:defRPr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400"/>
              <a:buChar char="•"/>
              <a:defRPr>
                <a:solidFill>
                  <a:srgbClr val="FFFFFF"/>
                </a:solidFill>
              </a:defRPr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400"/>
              <a:buChar char="•"/>
              <a:defRPr>
                <a:solidFill>
                  <a:srgbClr val="FFFFFF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400"/>
              <a:buChar char="•"/>
              <a:defRPr>
                <a:solidFill>
                  <a:srgbClr val="FFFFFF"/>
                </a:solidFill>
              </a:defRPr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400"/>
              <a:buChar char="•"/>
              <a:defRPr>
                <a:solidFill>
                  <a:srgbClr val="FFFFFF"/>
                </a:solidFill>
              </a:defRPr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400"/>
              <a:buChar char="•"/>
              <a:defRPr>
                <a:solidFill>
                  <a:srgbClr val="FFFFFF"/>
                </a:solidFill>
              </a:defRPr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400"/>
              <a:buChar char="•"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bg>
      <p:bgPr>
        <a:solidFill>
          <a:srgbClr val="DCEAFB"/>
        </a:solid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 txBox="1"/>
          <p:nvPr/>
        </p:nvSpPr>
        <p:spPr>
          <a:xfrm>
            <a:off x="1644575" y="4802700"/>
            <a:ext cx="4577100" cy="3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s-CO" sz="600" b="0" i="0" u="none" strike="noStrike" cap="none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rPr>
              <a:t>Esta presentación es propiedad intelectual controlada y producida por la Presidencia de la República.</a:t>
            </a:r>
            <a:endParaRPr sz="600" b="0" i="0" u="none" strike="noStrike" cap="none">
              <a:solidFill>
                <a:srgbClr val="0054BC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4" name="Google Shape;49;p8">
            <a:extLst>
              <a:ext uri="{FF2B5EF4-FFF2-40B4-BE49-F238E27FC236}">
                <a16:creationId xmlns:a16="http://schemas.microsoft.com/office/drawing/2014/main" id="{FA56473E-8252-479B-B7BA-26FCB2B733F2}"/>
              </a:ext>
            </a:extLst>
          </p:cNvPr>
          <p:cNvSpPr txBox="1"/>
          <p:nvPr userDrawn="1"/>
        </p:nvSpPr>
        <p:spPr>
          <a:xfrm>
            <a:off x="367468" y="98782"/>
            <a:ext cx="2018221" cy="1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CO" sz="600" b="0" i="0" u="none" strike="noStrike" cap="none" dirty="0">
                <a:solidFill>
                  <a:srgbClr val="0066CD"/>
                </a:solidFill>
                <a:latin typeface="Work Sans Light"/>
                <a:ea typeface="Work Sans Light"/>
                <a:cs typeface="Work Sans Light"/>
                <a:sym typeface="Work Sans Light"/>
              </a:rPr>
              <a:t>Ministerio de Relaciones Exteriores de Colombia</a:t>
            </a:r>
            <a:endParaRPr sz="600" b="0" i="0" u="none" strike="noStrike" cap="none" dirty="0">
              <a:solidFill>
                <a:srgbClr val="0066CD"/>
              </a:solidFill>
              <a:latin typeface="Work Sans Light"/>
              <a:ea typeface="Work Sans Light"/>
              <a:cs typeface="Work Sans Light"/>
              <a:sym typeface="Work Sans Light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ifras">
  <p:cSld name="CUSTOM">
    <p:bg>
      <p:bgPr>
        <a:solidFill>
          <a:srgbClr val="DCEAFB"/>
        </a:solid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5"/>
          <p:cNvSpPr txBox="1">
            <a:spLocks noGrp="1"/>
          </p:cNvSpPr>
          <p:nvPr>
            <p:ph type="body" idx="1"/>
          </p:nvPr>
        </p:nvSpPr>
        <p:spPr>
          <a:xfrm>
            <a:off x="6349213" y="1947449"/>
            <a:ext cx="2265000" cy="124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lvl="0" indent="-6858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1pPr>
            <a:lvl2pPr marL="914400" lvl="1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2pPr>
            <a:lvl3pPr marL="1371600" lvl="2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3pPr>
            <a:lvl4pPr marL="1828800" lvl="3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4pPr>
            <a:lvl5pPr marL="2286000" lvl="4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5pPr>
            <a:lvl6pPr marL="2743200" lvl="5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6pPr>
            <a:lvl7pPr marL="3200400" lvl="6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7pPr>
            <a:lvl8pPr marL="3657600" lvl="7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8pPr>
            <a:lvl9pPr marL="4114800" lvl="8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9pPr>
          </a:lstStyle>
          <a:p>
            <a:endParaRPr/>
          </a:p>
        </p:txBody>
      </p:sp>
      <p:sp>
        <p:nvSpPr>
          <p:cNvPr id="98" name="Google Shape;98;p15"/>
          <p:cNvSpPr txBox="1">
            <a:spLocks noGrp="1"/>
          </p:cNvSpPr>
          <p:nvPr>
            <p:ph type="body" idx="2"/>
          </p:nvPr>
        </p:nvSpPr>
        <p:spPr>
          <a:xfrm>
            <a:off x="6583513" y="3258848"/>
            <a:ext cx="1883100" cy="4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lvl="0" indent="-2984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1pPr>
            <a:lvl2pPr marL="914400" lvl="1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2pPr>
            <a:lvl3pPr marL="1371600" lvl="2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3pPr>
            <a:lvl4pPr marL="1828800" lvl="3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4pPr>
            <a:lvl5pPr marL="2286000" lvl="4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5pPr>
            <a:lvl6pPr marL="2743200" lvl="5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6pPr>
            <a:lvl7pPr marL="3200400" lvl="6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7pPr>
            <a:lvl8pPr marL="3657600" lvl="7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8pPr>
            <a:lvl9pPr marL="4114800" lvl="8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9pPr>
          </a:lstStyle>
          <a:p>
            <a:endParaRPr/>
          </a:p>
        </p:txBody>
      </p:sp>
      <p:sp>
        <p:nvSpPr>
          <p:cNvPr id="99" name="Google Shape;99;p15"/>
          <p:cNvSpPr txBox="1">
            <a:spLocks noGrp="1"/>
          </p:cNvSpPr>
          <p:nvPr>
            <p:ph type="body" idx="3"/>
          </p:nvPr>
        </p:nvSpPr>
        <p:spPr>
          <a:xfrm>
            <a:off x="834575" y="1947449"/>
            <a:ext cx="2265000" cy="124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lvl="0" indent="-6858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1pPr>
            <a:lvl2pPr marL="914400" lvl="1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2pPr>
            <a:lvl3pPr marL="1371600" lvl="2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3pPr>
            <a:lvl4pPr marL="1828800" lvl="3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4pPr>
            <a:lvl5pPr marL="2286000" lvl="4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5pPr>
            <a:lvl6pPr marL="2743200" lvl="5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6pPr>
            <a:lvl7pPr marL="3200400" lvl="6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7pPr>
            <a:lvl8pPr marL="3657600" lvl="7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8pPr>
            <a:lvl9pPr marL="4114800" lvl="8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9pPr>
          </a:lstStyle>
          <a:p>
            <a:endParaRPr/>
          </a:p>
        </p:txBody>
      </p:sp>
      <p:sp>
        <p:nvSpPr>
          <p:cNvPr id="100" name="Google Shape;100;p15"/>
          <p:cNvSpPr txBox="1">
            <a:spLocks noGrp="1"/>
          </p:cNvSpPr>
          <p:nvPr>
            <p:ph type="title"/>
          </p:nvPr>
        </p:nvSpPr>
        <p:spPr>
          <a:xfrm>
            <a:off x="619226" y="647000"/>
            <a:ext cx="7847400" cy="6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Work Sans SemiBold"/>
              <a:buNone/>
              <a:defRPr sz="3000">
                <a:solidFill>
                  <a:srgbClr val="0066CD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03" name="Google Shape;103;p15"/>
          <p:cNvSpPr txBox="1">
            <a:spLocks noGrp="1"/>
          </p:cNvSpPr>
          <p:nvPr>
            <p:ph type="body" idx="4"/>
          </p:nvPr>
        </p:nvSpPr>
        <p:spPr>
          <a:xfrm>
            <a:off x="3591888" y="1947449"/>
            <a:ext cx="2265000" cy="124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lvl="0" indent="-6858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1pPr>
            <a:lvl2pPr marL="914400" lvl="1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2pPr>
            <a:lvl3pPr marL="1371600" lvl="2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3pPr>
            <a:lvl4pPr marL="1828800" lvl="3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4pPr>
            <a:lvl5pPr marL="2286000" lvl="4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5pPr>
            <a:lvl6pPr marL="2743200" lvl="5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6pPr>
            <a:lvl7pPr marL="3200400" lvl="6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7pPr>
            <a:lvl8pPr marL="3657600" lvl="7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8pPr>
            <a:lvl9pPr marL="4114800" lvl="8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9pPr>
          </a:lstStyle>
          <a:p>
            <a:endParaRPr/>
          </a:p>
        </p:txBody>
      </p:sp>
      <p:sp>
        <p:nvSpPr>
          <p:cNvPr id="104" name="Google Shape;104;p15"/>
          <p:cNvSpPr txBox="1">
            <a:spLocks noGrp="1"/>
          </p:cNvSpPr>
          <p:nvPr>
            <p:ph type="body" idx="5"/>
          </p:nvPr>
        </p:nvSpPr>
        <p:spPr>
          <a:xfrm>
            <a:off x="3782838" y="3258848"/>
            <a:ext cx="1883100" cy="4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lvl="0" indent="-2984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1pPr>
            <a:lvl2pPr marL="914400" lvl="1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2pPr>
            <a:lvl3pPr marL="1371600" lvl="2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3pPr>
            <a:lvl4pPr marL="1828800" lvl="3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4pPr>
            <a:lvl5pPr marL="2286000" lvl="4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5pPr>
            <a:lvl6pPr marL="2743200" lvl="5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6pPr>
            <a:lvl7pPr marL="3200400" lvl="6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7pPr>
            <a:lvl8pPr marL="3657600" lvl="7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8pPr>
            <a:lvl9pPr marL="4114800" lvl="8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9pPr>
          </a:lstStyle>
          <a:p>
            <a:endParaRPr/>
          </a:p>
        </p:txBody>
      </p:sp>
      <p:sp>
        <p:nvSpPr>
          <p:cNvPr id="105" name="Google Shape;105;p15"/>
          <p:cNvSpPr txBox="1">
            <a:spLocks noGrp="1"/>
          </p:cNvSpPr>
          <p:nvPr>
            <p:ph type="body" idx="6"/>
          </p:nvPr>
        </p:nvSpPr>
        <p:spPr>
          <a:xfrm>
            <a:off x="1025513" y="3258848"/>
            <a:ext cx="1883100" cy="4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lvl="0" indent="-2984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1pPr>
            <a:lvl2pPr marL="914400" lvl="1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2pPr>
            <a:lvl3pPr marL="1371600" lvl="2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3pPr>
            <a:lvl4pPr marL="1828800" lvl="3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4pPr>
            <a:lvl5pPr marL="2286000" lvl="4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5pPr>
            <a:lvl6pPr marL="2743200" lvl="5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6pPr>
            <a:lvl7pPr marL="3200400" lvl="6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7pPr>
            <a:lvl8pPr marL="3657600" lvl="7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8pPr>
            <a:lvl9pPr marL="4114800" lvl="8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9pPr>
          </a:lstStyle>
          <a:p>
            <a:endParaRPr/>
          </a:p>
        </p:txBody>
      </p:sp>
      <p:sp>
        <p:nvSpPr>
          <p:cNvPr id="10" name="Google Shape;49;p8">
            <a:extLst>
              <a:ext uri="{FF2B5EF4-FFF2-40B4-BE49-F238E27FC236}">
                <a16:creationId xmlns:a16="http://schemas.microsoft.com/office/drawing/2014/main" id="{F626EEB9-D78C-4EAB-88D8-37B44417E0E2}"/>
              </a:ext>
            </a:extLst>
          </p:cNvPr>
          <p:cNvSpPr txBox="1"/>
          <p:nvPr userDrawn="1"/>
        </p:nvSpPr>
        <p:spPr>
          <a:xfrm>
            <a:off x="367468" y="98782"/>
            <a:ext cx="2018221" cy="1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CO" sz="600" b="0" i="0" u="none" strike="noStrike" cap="none" dirty="0">
                <a:solidFill>
                  <a:srgbClr val="0066CD"/>
                </a:solidFill>
                <a:latin typeface="Work Sans Light"/>
                <a:ea typeface="Work Sans Light"/>
                <a:cs typeface="Work Sans Light"/>
                <a:sym typeface="Work Sans Light"/>
              </a:rPr>
              <a:t>Ministerio de Relaciones Exteriores de Colombia</a:t>
            </a:r>
            <a:endParaRPr sz="600" b="0" i="0" u="none" strike="noStrike" cap="none" dirty="0">
              <a:solidFill>
                <a:srgbClr val="0066CD"/>
              </a:solidFill>
              <a:latin typeface="Work Sans Light"/>
              <a:ea typeface="Work Sans Light"/>
              <a:cs typeface="Work Sans Light"/>
              <a:sym typeface="Work Sans Light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 1">
  <p:cSld name="Diapositiva de título 1">
    <p:bg>
      <p:bgPr>
        <a:solidFill>
          <a:srgbClr val="FFAB00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/>
        </p:nvSpPr>
        <p:spPr>
          <a:xfrm>
            <a:off x="8336496" y="5464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es-CO" sz="700" b="0" i="0" u="none" strike="noStrike" cap="none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rPr>
              <a:t>‹Nº›</a:t>
            </a:fld>
            <a:endParaRPr sz="700" b="0" i="0" u="none" strike="noStrike" cap="none">
              <a:solidFill>
                <a:srgbClr val="0054BC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19" name="Google Shape;19;p3"/>
          <p:cNvSpPr txBox="1"/>
          <p:nvPr/>
        </p:nvSpPr>
        <p:spPr>
          <a:xfrm>
            <a:off x="8336496" y="-21554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es-CO" sz="700" b="0" i="0" u="none" strike="noStrike" cap="none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‹Nº›</a:t>
            </a:fld>
            <a:endParaRPr sz="700" b="0" i="0" u="none" strike="noStrike" cap="none">
              <a:solidFill>
                <a:srgbClr val="FFFFFF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20" name="Google Shape;20;p3"/>
          <p:cNvSpPr/>
          <p:nvPr/>
        </p:nvSpPr>
        <p:spPr>
          <a:xfrm>
            <a:off x="6482817" y="0"/>
            <a:ext cx="26661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3"/>
          <p:cNvSpPr txBox="1"/>
          <p:nvPr/>
        </p:nvSpPr>
        <p:spPr>
          <a:xfrm>
            <a:off x="1098468" y="4856142"/>
            <a:ext cx="4293000" cy="3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s-CO" sz="600" b="0" i="0" u="none" strike="noStrike" cap="none" dirty="0"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rPr>
              <a:t>Esta presentación es propiedad intelectual controlada y producida por la Presidencia de la República.</a:t>
            </a:r>
            <a:endParaRPr sz="600" b="0" i="0" u="none" strike="noStrike" cap="none" dirty="0">
              <a:solidFill>
                <a:schemeClr val="lt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pic>
        <p:nvPicPr>
          <p:cNvPr id="22" name="Google Shape;22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982828" y="2328420"/>
            <a:ext cx="3961255" cy="8342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84646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 1" preserve="1">
  <p:cSld name="1_Diapositiva de título 1">
    <p:bg>
      <p:bgPr>
        <a:solidFill>
          <a:srgbClr val="FFAB00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/>
        </p:nvSpPr>
        <p:spPr>
          <a:xfrm>
            <a:off x="8336496" y="5464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es-CO" sz="700" b="0" i="0" u="none" strike="noStrike" cap="none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rPr>
              <a:t>‹Nº›</a:t>
            </a:fld>
            <a:endParaRPr sz="700" b="0" i="0" u="none" strike="noStrike" cap="none">
              <a:solidFill>
                <a:srgbClr val="0054BC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19" name="Google Shape;19;p3"/>
          <p:cNvSpPr txBox="1"/>
          <p:nvPr/>
        </p:nvSpPr>
        <p:spPr>
          <a:xfrm>
            <a:off x="8336496" y="-21554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es-CO" sz="700" b="0" i="0" u="none" strike="noStrike" cap="none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‹Nº›</a:t>
            </a:fld>
            <a:endParaRPr sz="700" b="0" i="0" u="none" strike="noStrike" cap="none">
              <a:solidFill>
                <a:srgbClr val="FFFFFF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20" name="Google Shape;20;p3"/>
          <p:cNvSpPr/>
          <p:nvPr/>
        </p:nvSpPr>
        <p:spPr>
          <a:xfrm>
            <a:off x="6482817" y="0"/>
            <a:ext cx="26661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3"/>
          <p:cNvSpPr txBox="1"/>
          <p:nvPr/>
        </p:nvSpPr>
        <p:spPr>
          <a:xfrm>
            <a:off x="550015" y="4802700"/>
            <a:ext cx="4841453" cy="3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s-CO" sz="600" b="0" i="0" u="none" strike="noStrike" cap="none" dirty="0"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rPr>
              <a:t>Esta presentación es propiedad intelectual controlada y producida por el Ministerio de Relaciones Exteriores de Colombia</a:t>
            </a:r>
            <a:endParaRPr sz="600" b="0" i="0" u="none" strike="noStrike" cap="none" dirty="0">
              <a:solidFill>
                <a:schemeClr val="lt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</p:spTree>
    <p:extLst>
      <p:ext uri="{BB962C8B-B14F-4D97-AF65-F5344CB8AC3E}">
        <p14:creationId xmlns:p14="http://schemas.microsoft.com/office/powerpoint/2010/main" val="3465708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54BC"/>
              </a:buClr>
              <a:buSzPts val="3300"/>
              <a:buFont typeface="Work Sans"/>
              <a:buNone/>
              <a:defRPr sz="3300" b="0" i="0" u="none" strike="noStrike" cap="none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54BC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E9D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E9D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E9D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E9D"/>
                </a:solidFill>
                <a:latin typeface="Work Sans"/>
                <a:ea typeface="Work Sans"/>
                <a:cs typeface="Work Sans"/>
                <a:sym typeface="Work San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E9D"/>
                </a:solidFill>
                <a:latin typeface="Work Sans"/>
                <a:ea typeface="Work Sans"/>
                <a:cs typeface="Work Sans"/>
                <a:sym typeface="Work San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E9D"/>
                </a:solidFill>
                <a:latin typeface="Work Sans"/>
                <a:ea typeface="Work Sans"/>
                <a:cs typeface="Work Sans"/>
                <a:sym typeface="Work San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E9D"/>
                </a:solidFill>
                <a:latin typeface="Work Sans"/>
                <a:ea typeface="Work Sans"/>
                <a:cs typeface="Work Sans"/>
                <a:sym typeface="Work San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E9D"/>
                </a:solidFill>
                <a:latin typeface="Work Sans"/>
                <a:ea typeface="Work Sans"/>
                <a:cs typeface="Work Sans"/>
                <a:sym typeface="Work San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E9D"/>
                </a:solidFill>
                <a:latin typeface="Work Sans"/>
                <a:ea typeface="Work Sans"/>
                <a:cs typeface="Work Sans"/>
                <a:sym typeface="Work San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E9D"/>
                </a:solidFill>
                <a:latin typeface="Work Sans"/>
                <a:ea typeface="Work Sans"/>
                <a:cs typeface="Work Sans"/>
                <a:sym typeface="Work San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E9D"/>
                </a:solidFill>
                <a:latin typeface="Work Sans"/>
                <a:ea typeface="Work Sans"/>
                <a:cs typeface="Work Sans"/>
                <a:sym typeface="Work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2" r:id="rId1"/>
    <p:sldLayoutId id="2147483660" r:id="rId2"/>
    <p:sldLayoutId id="2147483661" r:id="rId3"/>
    <p:sldLayoutId id="2147483664" r:id="rId4"/>
    <p:sldLayoutId id="2147483665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3109E58-E310-4410-ABC8-ADC7FCADE5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5050" y="3650111"/>
            <a:ext cx="4238973" cy="848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1226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D6CF2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>
            <a:spLocks noGrp="1"/>
          </p:cNvSpPr>
          <p:nvPr>
            <p:ph type="subTitle" idx="4294967295"/>
          </p:nvPr>
        </p:nvSpPr>
        <p:spPr>
          <a:xfrm>
            <a:off x="1519881" y="3112650"/>
            <a:ext cx="7449984" cy="13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>
              <a:lnSpc>
                <a:spcPct val="115000"/>
              </a:lnSpc>
              <a:buNone/>
            </a:pPr>
            <a:r>
              <a:rPr lang="es-ES" sz="1100" dirty="0">
                <a:solidFill>
                  <a:srgbClr val="FFFFFF"/>
                </a:solidFill>
                <a:latin typeface="Work Sans SemiBold"/>
                <a:ea typeface="Work Sans SemiBold"/>
                <a:cs typeface="Work Sans SemiBold"/>
                <a:sym typeface="Work Sans SemiBold"/>
              </a:rPr>
              <a:t>Fuente: Decreto 1805 del 31 de diciembre de 2020, Por el cual se liquida el Presupuesto General de la Nación para la vigencia fiscal de 2021, se detallan apropiaciones y se clasifican y definen gastos. </a:t>
            </a:r>
          </a:p>
          <a:p>
            <a:pPr marL="0" lvl="0" indent="0">
              <a:lnSpc>
                <a:spcPct val="115000"/>
              </a:lnSpc>
              <a:buNone/>
            </a:pPr>
            <a:r>
              <a:rPr lang="es-ES" sz="1100" dirty="0">
                <a:solidFill>
                  <a:srgbClr val="FFFFFF"/>
                </a:solidFill>
                <a:latin typeface="Work Sans SemiBold"/>
                <a:ea typeface="Work Sans SemiBold"/>
                <a:cs typeface="Work Sans SemiBold"/>
                <a:sym typeface="Work Sans SemiBold"/>
              </a:rPr>
              <a:t>Enero de 2021.</a:t>
            </a:r>
          </a:p>
        </p:txBody>
      </p:sp>
      <p:sp>
        <p:nvSpPr>
          <p:cNvPr id="127" name="Google Shape;127;p20"/>
          <p:cNvSpPr txBox="1">
            <a:spLocks noGrp="1"/>
          </p:cNvSpPr>
          <p:nvPr>
            <p:ph type="title"/>
          </p:nvPr>
        </p:nvSpPr>
        <p:spPr>
          <a:xfrm>
            <a:off x="1519881" y="1558314"/>
            <a:ext cx="6932060" cy="122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lvl="0">
              <a:lnSpc>
                <a:spcPct val="115000"/>
              </a:lnSpc>
            </a:pPr>
            <a:r>
              <a:rPr lang="es-ES" sz="4400" dirty="0"/>
              <a:t>Asignación presupuestal Proyectos de Inversión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Tabla 15">
            <a:extLst>
              <a:ext uri="{FF2B5EF4-FFF2-40B4-BE49-F238E27FC236}">
                <a16:creationId xmlns:a16="http://schemas.microsoft.com/office/drawing/2014/main" id="{AD2356EA-AE69-4907-9593-66E93997C8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7280827"/>
              </p:ext>
            </p:extLst>
          </p:nvPr>
        </p:nvGraphicFramePr>
        <p:xfrm>
          <a:off x="135923" y="542531"/>
          <a:ext cx="8822725" cy="4333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2747">
                  <a:extLst>
                    <a:ext uri="{9D8B030D-6E8A-4147-A177-3AD203B41FA5}">
                      <a16:colId xmlns:a16="http://schemas.microsoft.com/office/drawing/2014/main" val="2200919702"/>
                    </a:ext>
                  </a:extLst>
                </a:gridCol>
                <a:gridCol w="2573433">
                  <a:extLst>
                    <a:ext uri="{9D8B030D-6E8A-4147-A177-3AD203B41FA5}">
                      <a16:colId xmlns:a16="http://schemas.microsoft.com/office/drawing/2014/main" val="1905504807"/>
                    </a:ext>
                  </a:extLst>
                </a:gridCol>
                <a:gridCol w="3508537">
                  <a:extLst>
                    <a:ext uri="{9D8B030D-6E8A-4147-A177-3AD203B41FA5}">
                      <a16:colId xmlns:a16="http://schemas.microsoft.com/office/drawing/2014/main" val="1368641093"/>
                    </a:ext>
                  </a:extLst>
                </a:gridCol>
                <a:gridCol w="1468008">
                  <a:extLst>
                    <a:ext uri="{9D8B030D-6E8A-4147-A177-3AD203B41FA5}">
                      <a16:colId xmlns:a16="http://schemas.microsoft.com/office/drawing/2014/main" val="32003465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sz="1000" dirty="0">
                          <a:latin typeface="Work Sans" panose="020B0604020202020204" charset="0"/>
                        </a:rPr>
                        <a:t>CÓDIGO BPIN</a:t>
                      </a:r>
                    </a:p>
                  </a:txBody>
                  <a:tcPr anchor="ctr"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000" dirty="0">
                          <a:latin typeface="Work Sans" panose="020B0604020202020204" charset="0"/>
                        </a:rPr>
                        <a:t>NOMBRE DEL PROYECTO</a:t>
                      </a:r>
                    </a:p>
                  </a:txBody>
                  <a:tcPr anchor="ctr"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000" dirty="0">
                          <a:latin typeface="Work Sans" panose="020B0604020202020204" charset="0"/>
                        </a:rPr>
                        <a:t>OBJETIVO DEL PROYECTO</a:t>
                      </a:r>
                    </a:p>
                  </a:txBody>
                  <a:tcPr anchor="ctr"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000" dirty="0">
                          <a:latin typeface="Work Sans" panose="020B0604020202020204" charset="0"/>
                        </a:rPr>
                        <a:t>TOTAL</a:t>
                      </a:r>
                    </a:p>
                  </a:txBody>
                  <a:tcPr anchor="ctr">
                    <a:solidFill>
                      <a:srgbClr val="00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4609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s-CO" sz="1000" dirty="0">
                        <a:latin typeface="Work Sans" panose="020B0604020202020204" charset="0"/>
                      </a:endParaRPr>
                    </a:p>
                    <a:p>
                      <a:pPr algn="ctr"/>
                      <a:r>
                        <a:rPr lang="es-CO" sz="1000" dirty="0">
                          <a:latin typeface="Work Sans" panose="020B0604020202020204" charset="0"/>
                        </a:rPr>
                        <a:t>2017011000180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b="0" dirty="0">
                          <a:latin typeface="Work Sans" panose="020B0604020202020204" charset="0"/>
                        </a:rPr>
                        <a:t>Fortalecimiento del Ministerio de Relaciones Exteriores para la atención de las víctimas en el exterior nacional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/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Work Sans" panose="020B0604020202020204" charset="0"/>
                          <a:cs typeface="Segoe UI" panose="020B0502040204020203" pitchFamily="34" charset="0"/>
                        </a:rPr>
                        <a:t>Fortalecer la implementación de las competencias del Ministerio de Relaciones Exteriores en el marco de la atención a las víctimas en el exterior </a:t>
                      </a:r>
                      <a:endParaRPr lang="es-CO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Work Sans" panose="020B060402020202020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CO" sz="1000" dirty="0">
                          <a:latin typeface="Work Sans" panose="020B0604020202020204" charset="0"/>
                        </a:rPr>
                        <a:t>$ 1.769.540.000 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072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sz="1000" dirty="0">
                          <a:latin typeface="Work Sans" panose="020B0604020202020204" charset="0"/>
                        </a:rPr>
                        <a:t>2017011000183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b="0" dirty="0">
                          <a:latin typeface="Work Sans" panose="020B0604020202020204" charset="0"/>
                        </a:rPr>
                        <a:t>Fortalecimiento de la oferta institucional para la vinculación y atención de los colombianos en el exterior nacional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dirty="0">
                          <a:solidFill>
                            <a:schemeClr val="tx1"/>
                          </a:solidFill>
                          <a:latin typeface="Work Sans" panose="020B0604020202020204" charset="0"/>
                        </a:rPr>
                        <a:t>Fortalecer la oferta institucional para la vinculación y atención de los colombianos en el exterior.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CO" sz="1000" dirty="0">
                          <a:latin typeface="Work Sans" panose="020B0604020202020204" charset="0"/>
                        </a:rPr>
                        <a:t>$ 9.000.000.000 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2559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sz="1000" dirty="0">
                          <a:latin typeface="Work Sans" panose="020B0604020202020204" charset="0"/>
                        </a:rPr>
                        <a:t>	</a:t>
                      </a:r>
                    </a:p>
                    <a:p>
                      <a:pPr algn="ctr"/>
                      <a:r>
                        <a:rPr lang="es-CO" sz="1000" dirty="0">
                          <a:latin typeface="Work Sans" panose="020B0604020202020204" charset="0"/>
                        </a:rPr>
                        <a:t>2017011000227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b="0" dirty="0">
                          <a:latin typeface="Work Sans" panose="020B0604020202020204" charset="0"/>
                        </a:rPr>
                        <a:t>Fortalecimiento de estrategias de acompañamiento al retorno de connacionales procedentes del exterior nacional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dirty="0">
                          <a:solidFill>
                            <a:schemeClr val="tx1"/>
                          </a:solidFill>
                          <a:latin typeface="Work Sans" panose="020B0604020202020204" charset="0"/>
                        </a:rPr>
                        <a:t>Fortalecer las estrategias de acompañamiento a la población que retorna al país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000" dirty="0">
                          <a:latin typeface="Work Sans" panose="020B0604020202020204" charset="0"/>
                        </a:rPr>
                        <a:t>$ 2.150.000.000 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9186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sz="1000" dirty="0">
                          <a:latin typeface="Work Sans" panose="020B0604020202020204" charset="0"/>
                        </a:rPr>
                        <a:t>2018011000755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b="0" dirty="0">
                          <a:latin typeface="Work Sans" panose="020B0604020202020204" charset="0"/>
                        </a:rPr>
                        <a:t>Fortalecimiento del Plan Fronteras para la Prosperidad: Impulsar el desarrollo en las zonas de frontera. Amazonas, Putumayo, La Guajira, San Andres Y Providencia, Boyacá, Norte De Santander, Chocó, Nariño, Arauca, Guainía, Vaupés, Vichada, Cesar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dirty="0">
                          <a:solidFill>
                            <a:schemeClr val="tx1"/>
                          </a:solidFill>
                          <a:latin typeface="Work Sans" panose="020B0604020202020204" charset="0"/>
                        </a:rPr>
                        <a:t>Promover el desarrollo integral en las zonas de frontera.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000" dirty="0">
                          <a:latin typeface="Work Sans" panose="020B0604020202020204" charset="0"/>
                        </a:rPr>
                        <a:t>$ 3.675.167.443  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4514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sz="1000" dirty="0">
                          <a:latin typeface="Work Sans" panose="020B0604020202020204" charset="0"/>
                        </a:rPr>
                        <a:t>2018011000756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b="0" dirty="0">
                          <a:latin typeface="Work Sans" panose="020B0604020202020204" charset="0"/>
                        </a:rPr>
                        <a:t>Fortalecimiento del modelo integral de capacitación de los funcionarios del Ministerio de Relaciones Exteriores nacional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dirty="0">
                          <a:solidFill>
                            <a:schemeClr val="tx1"/>
                          </a:solidFill>
                          <a:latin typeface="Work Sans" panose="020B0604020202020204" charset="0"/>
                        </a:rPr>
                        <a:t>Fortalecer las habilidades y conocimientos del Talento Humano en temas misionales, estratégicos y de apoyo a la gestión</a:t>
                      </a:r>
                      <a:endParaRPr lang="es-CO" sz="1000" dirty="0">
                        <a:solidFill>
                          <a:schemeClr val="tx1"/>
                        </a:solidFill>
                        <a:latin typeface="Work Sans" panose="020B060402020202020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CO" sz="1000" dirty="0">
                          <a:latin typeface="Work Sans" panose="020B0604020202020204" charset="0"/>
                        </a:rPr>
                        <a:t>$ 400.000.000 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57832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BE00570B-B9F7-41B7-907C-090F35BC76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8668275"/>
              </p:ext>
            </p:extLst>
          </p:nvPr>
        </p:nvGraphicFramePr>
        <p:xfrm>
          <a:off x="135923" y="542531"/>
          <a:ext cx="8822725" cy="369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2747">
                  <a:extLst>
                    <a:ext uri="{9D8B030D-6E8A-4147-A177-3AD203B41FA5}">
                      <a16:colId xmlns:a16="http://schemas.microsoft.com/office/drawing/2014/main" val="2200919702"/>
                    </a:ext>
                  </a:extLst>
                </a:gridCol>
                <a:gridCol w="2573433">
                  <a:extLst>
                    <a:ext uri="{9D8B030D-6E8A-4147-A177-3AD203B41FA5}">
                      <a16:colId xmlns:a16="http://schemas.microsoft.com/office/drawing/2014/main" val="1905504807"/>
                    </a:ext>
                  </a:extLst>
                </a:gridCol>
                <a:gridCol w="3508537">
                  <a:extLst>
                    <a:ext uri="{9D8B030D-6E8A-4147-A177-3AD203B41FA5}">
                      <a16:colId xmlns:a16="http://schemas.microsoft.com/office/drawing/2014/main" val="1368641093"/>
                    </a:ext>
                  </a:extLst>
                </a:gridCol>
                <a:gridCol w="1468008">
                  <a:extLst>
                    <a:ext uri="{9D8B030D-6E8A-4147-A177-3AD203B41FA5}">
                      <a16:colId xmlns:a16="http://schemas.microsoft.com/office/drawing/2014/main" val="32003465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sz="1000" dirty="0">
                          <a:latin typeface="Work Sans" panose="020B0604020202020204" charset="0"/>
                        </a:rPr>
                        <a:t>CÓDIGO BPIN</a:t>
                      </a:r>
                    </a:p>
                  </a:txBody>
                  <a:tcPr anchor="ctr"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000" dirty="0">
                          <a:latin typeface="Work Sans" panose="020B0604020202020204" charset="0"/>
                        </a:rPr>
                        <a:t>NOMBRE DEL PROYECTO</a:t>
                      </a:r>
                    </a:p>
                  </a:txBody>
                  <a:tcPr anchor="ctr"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000" dirty="0">
                          <a:latin typeface="Work Sans" panose="020B0604020202020204" charset="0"/>
                        </a:rPr>
                        <a:t>OBJETIVO DEL PROYECTO</a:t>
                      </a:r>
                    </a:p>
                  </a:txBody>
                  <a:tcPr anchor="ctr"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000" dirty="0">
                          <a:latin typeface="Work Sans" panose="020B0604020202020204" charset="0"/>
                        </a:rPr>
                        <a:t>TOTAL</a:t>
                      </a:r>
                    </a:p>
                  </a:txBody>
                  <a:tcPr anchor="ctr">
                    <a:solidFill>
                      <a:srgbClr val="00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4609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sz="1000" dirty="0">
                          <a:latin typeface="Work Sans" panose="020B0604020202020204" charset="0"/>
                        </a:rPr>
                        <a:t>2018011000757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b="0" dirty="0">
                          <a:latin typeface="Work Sans" panose="020B0604020202020204" charset="0"/>
                        </a:rPr>
                        <a:t>Mejoramiento de capacidades locales en las casas lúdicas en el marco del Programa Integral Niños, Niñas y Adolescentes con oportunidades nacional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/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Work Sans" panose="020B0604020202020204" charset="0"/>
                          <a:cs typeface="Segoe UI" panose="020B0502040204020203" pitchFamily="34" charset="0"/>
                        </a:rPr>
                        <a:t>Ampliar la atención integral para niños, niñas y adolescentes (NNA) vulnerables al reclutamiento armado</a:t>
                      </a:r>
                      <a:endParaRPr lang="es-CO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Work Sans" panose="020B060402020202020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CO" sz="1000" dirty="0">
                          <a:latin typeface="Work Sans" panose="020B0604020202020204" charset="0"/>
                        </a:rPr>
                        <a:t>$ 700.000.000 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072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sz="1000" dirty="0">
                          <a:latin typeface="Work Sans" panose="020B0604020202020204" charset="0"/>
                        </a:rPr>
                        <a:t>2018011000794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b="0" dirty="0">
                          <a:latin typeface="Work Sans" panose="020B0604020202020204" charset="0"/>
                        </a:rPr>
                        <a:t>Fortalecimiento de la gestión documental en el Ministerio de Relaciones Exteriores y su Fondo Rotatorio Bogotá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dirty="0">
                          <a:solidFill>
                            <a:schemeClr val="tx1"/>
                          </a:solidFill>
                          <a:latin typeface="Work Sans" panose="020B0604020202020204" charset="0"/>
                        </a:rPr>
                        <a:t>Facilitar el uso de la Información que se administra en el Archivo Central.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CO" sz="1000" dirty="0">
                          <a:latin typeface="Work Sans" panose="020B0604020202020204" charset="0"/>
                        </a:rPr>
                        <a:t>$ 300.000.000 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2559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sz="1000" dirty="0">
                          <a:latin typeface="Work Sans" panose="020B0604020202020204" charset="0"/>
                        </a:rPr>
                        <a:t>2018011000814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b="0" dirty="0">
                          <a:latin typeface="Work Sans" panose="020B0604020202020204" charset="0"/>
                        </a:rPr>
                        <a:t>Fortalecimiento de la infraestructura del Ministerio de Relaciones Exteriores para el desarrollo de los procesos misionales nacional</a:t>
                      </a:r>
                    </a:p>
                    <a:p>
                      <a:pPr algn="l"/>
                      <a:endParaRPr lang="es-ES" sz="1000" b="0" dirty="0">
                        <a:latin typeface="Work Sans" panose="020B060402020202020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dirty="0">
                          <a:solidFill>
                            <a:schemeClr val="tx1"/>
                          </a:solidFill>
                          <a:latin typeface="Work Sans" panose="020B0604020202020204" charset="0"/>
                        </a:rPr>
                        <a:t>Aumentar y mejorar la infraestructura del Ministerio de Relaciones Exteriores para el desarrollo de los procesos misionales	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000" dirty="0">
                          <a:latin typeface="Work Sans" panose="020B0604020202020204" charset="0"/>
                        </a:rPr>
                        <a:t>$ 4.000.000.000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9186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sz="1000" dirty="0">
                          <a:latin typeface="Work Sans" panose="020B0604020202020204" charset="0"/>
                        </a:rPr>
                        <a:t>2018011000824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b="0" dirty="0">
                          <a:latin typeface="Work Sans" panose="020B0604020202020204" charset="0"/>
                        </a:rPr>
                        <a:t>Mejoramiento Tecnológico del Ministerio de Relaciones Exteriores nacional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dirty="0">
                          <a:solidFill>
                            <a:schemeClr val="tx1"/>
                          </a:solidFill>
                          <a:latin typeface="Work Sans" panose="020B0604020202020204" charset="0"/>
                        </a:rPr>
                        <a:t>Facilitar el uso, disponibilidad y aprovechamiento de la información mediante herramientas y servicios de tecnología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000" dirty="0">
                          <a:latin typeface="Work Sans" panose="020B0604020202020204" charset="0"/>
                        </a:rPr>
                        <a:t>$ 4.000.000.000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4514535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es-CO" sz="1000" b="1" dirty="0">
                          <a:latin typeface="Work Sans" panose="020B0604020202020204" charset="0"/>
                        </a:rPr>
                        <a:t>TOTAL 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s-ES" sz="1000" b="0" dirty="0">
                        <a:latin typeface="Work Sans" panose="020B060402020202020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s-CO" sz="1000" dirty="0">
                        <a:solidFill>
                          <a:schemeClr val="tx1"/>
                        </a:solidFill>
                        <a:latin typeface="Work Sans" panose="020B060402020202020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CO" sz="1000" b="1" dirty="0">
                          <a:latin typeface="Work Sans" panose="020B0604020202020204" charset="0"/>
                        </a:rPr>
                        <a:t>$ 25.994.707.443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57832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4587101"/>
      </p:ext>
    </p:extLst>
  </p:cSld>
  <p:clrMapOvr>
    <a:masterClrMapping/>
  </p:clrMapOvr>
</p:sld>
</file>

<file path=ppt/theme/theme1.xml><?xml version="1.0" encoding="utf-8"?>
<a:theme xmlns:a="http://schemas.openxmlformats.org/drawingml/2006/main" name="Presidencia de Colomba">
  <a:themeElements>
    <a:clrScheme name="Presidencia">
      <a:dk1>
        <a:srgbClr val="073763"/>
      </a:dk1>
      <a:lt1>
        <a:srgbClr val="FFFFFF"/>
      </a:lt1>
      <a:dk2>
        <a:srgbClr val="3C78D8"/>
      </a:dk2>
      <a:lt2>
        <a:srgbClr val="A4C2F4"/>
      </a:lt2>
      <a:accent1>
        <a:srgbClr val="E4EDFE"/>
      </a:accent1>
      <a:accent2>
        <a:srgbClr val="B7CFFF"/>
      </a:accent2>
      <a:accent3>
        <a:srgbClr val="88ACF8"/>
      </a:accent3>
      <a:accent4>
        <a:srgbClr val="5B8BFF"/>
      </a:accent4>
      <a:accent5>
        <a:srgbClr val="6D98FF"/>
      </a:accent5>
      <a:accent6>
        <a:srgbClr val="2A54A7"/>
      </a:accent6>
      <a:hlink>
        <a:srgbClr val="F45721"/>
      </a:hlink>
      <a:folHlink>
        <a:srgbClr val="FFA06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A667F95A6837DF488354AF23F043292F" ma:contentTypeVersion="7" ma:contentTypeDescription="Crear nuevo documento." ma:contentTypeScope="" ma:versionID="5c9b97b25294e51895c8d12dc9f680b3">
  <xsd:schema xmlns:xsd="http://www.w3.org/2001/XMLSchema" xmlns:xs="http://www.w3.org/2001/XMLSchema" xmlns:p="http://schemas.microsoft.com/office/2006/metadata/properties" xmlns:ns2="5b218b15-8e60-4b9e-8d3d-b3c5fa4d7cbc" xmlns:ns3="dd3bb6b6-39ec-4fc3-a950-7d1629c78237" targetNamespace="http://schemas.microsoft.com/office/2006/metadata/properties" ma:root="true" ma:fieldsID="47f06724f530264e1c2693a519abb494" ns2:_="" ns3:_="">
    <xsd:import namespace="5b218b15-8e60-4b9e-8d3d-b3c5fa4d7cbc"/>
    <xsd:import namespace="dd3bb6b6-39ec-4fc3-a950-7d1629c7823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b218b15-8e60-4b9e-8d3d-b3c5fa4d7cb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3bb6b6-39ec-4fc3-a950-7d1629c7823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3B0B16D-0D03-450F-B004-4BD1C34838C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9A38848-3B03-48F1-B3EB-AEA97CA3590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b218b15-8e60-4b9e-8d3d-b3c5fa4d7cbc"/>
    <ds:schemaRef ds:uri="dd3bb6b6-39ec-4fc3-a950-7d1629c7823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5BD1B30-C512-467C-927E-F09507C057EC}">
  <ds:schemaRefs>
    <ds:schemaRef ds:uri="dd3bb6b6-39ec-4fc3-a950-7d1629c78237"/>
    <ds:schemaRef ds:uri="http://schemas.microsoft.com/office/2006/metadata/properties"/>
    <ds:schemaRef ds:uri="5b218b15-8e60-4b9e-8d3d-b3c5fa4d7cbc"/>
    <ds:schemaRef ds:uri="http://www.w3.org/XML/1998/namespace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purl.org/dc/dcmitype/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529</TotalTime>
  <Words>411</Words>
  <Application>Microsoft Office PowerPoint</Application>
  <PresentationFormat>Presentación en pantalla (16:9)</PresentationFormat>
  <Paragraphs>51</Paragraphs>
  <Slides>4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10" baseType="lpstr">
      <vt:lpstr>Arial</vt:lpstr>
      <vt:lpstr>Work Sans SemiBold</vt:lpstr>
      <vt:lpstr>Segoe UI</vt:lpstr>
      <vt:lpstr>Work Sans Light</vt:lpstr>
      <vt:lpstr>Work Sans</vt:lpstr>
      <vt:lpstr>Presidencia de Colomba</vt:lpstr>
      <vt:lpstr>Presentación de PowerPoint</vt:lpstr>
      <vt:lpstr>Asignación presupuestal Proyectos de Inversión 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GUSTAVO ADOLFO ALBA CASTRO</dc:creator>
  <cp:lastModifiedBy>VICTOR ALFONSO ARIAS GARCIA</cp:lastModifiedBy>
  <cp:revision>34</cp:revision>
  <dcterms:modified xsi:type="dcterms:W3CDTF">2021-01-29T14:51:00Z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0x010100A667F95A6837DF488354AF23F043292F</vt:lpwstr>
  </property>
</Properties>
</file>