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2" r:id="rId4"/>
  </p:sldMasterIdLst>
  <p:notesMasterIdLst>
    <p:notesMasterId r:id="rId9"/>
  </p:notesMasterIdLst>
  <p:sldIdLst>
    <p:sldId id="257" r:id="rId5"/>
    <p:sldId id="260" r:id="rId6"/>
    <p:sldId id="276" r:id="rId7"/>
    <p:sldId id="277" r:id="rId8"/>
  </p:sldIdLst>
  <p:sldSz cx="9144000" cy="5143500" type="screen16x9"/>
  <p:notesSz cx="6858000" cy="9144000"/>
  <p:embeddedFontLst>
    <p:embeddedFont>
      <p:font typeface="Work Sans" panose="00000500000000000000" pitchFamily="50" charset="0"/>
      <p:regular r:id="rId10"/>
      <p:bold r:id="rId11"/>
    </p:embeddedFont>
    <p:embeddedFont>
      <p:font typeface="Work Sans Light" panose="00000400000000000000" pitchFamily="50" charset="0"/>
      <p:regular r:id="rId12"/>
      <p:bold r:id="rId13"/>
    </p:embeddedFont>
    <p:embeddedFont>
      <p:font typeface="Segoe UI" panose="020B0502040204020203" pitchFamily="34" charset="0"/>
      <p:regular r:id="rId14"/>
      <p:bold r:id="rId15"/>
      <p:italic r:id="rId16"/>
      <p:boldItalic r:id="rId17"/>
    </p:embeddedFont>
    <p:embeddedFont>
      <p:font typeface="Work Sans SemiBold" panose="00000700000000000000" pitchFamily="50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/>
    <p:restoredTop sz="94631"/>
  </p:normalViewPr>
  <p:slideViewPr>
    <p:cSldViewPr snapToGrid="0" snapToObjects="1" showGuides="1">
      <p:cViewPr varScale="1">
        <p:scale>
          <a:sx n="85" d="100"/>
          <a:sy n="85" d="100"/>
        </p:scale>
        <p:origin x="88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95ef59f3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95ef59f3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2500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61050ee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61050ee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24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Título complejo">
    <p:bg>
      <p:bgPr>
        <a:solidFill>
          <a:srgbClr val="2D6DF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768725" y="1733025"/>
            <a:ext cx="47526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761125" y="2553350"/>
            <a:ext cx="4760200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5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bg>
      <p:bgPr>
        <a:solidFill>
          <a:srgbClr val="DCEAFB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644575" y="4802700"/>
            <a:ext cx="45771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" name="Google Shape;49;p8">
            <a:extLst>
              <a:ext uri="{FF2B5EF4-FFF2-40B4-BE49-F238E27FC236}">
                <a16:creationId xmlns:a16="http://schemas.microsoft.com/office/drawing/2014/main" id="{FA56473E-8252-479B-B7BA-26FCB2B733F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fras">
  <p:cSld name="CUSTOM">
    <p:bg>
      <p:bgPr>
        <a:solidFill>
          <a:srgbClr val="DCEAFB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6349213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6583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834575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619226" y="647000"/>
            <a:ext cx="78474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4"/>
          </p:nvPr>
        </p:nvSpPr>
        <p:spPr>
          <a:xfrm>
            <a:off x="3591888" y="1947449"/>
            <a:ext cx="2265000" cy="12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685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1pPr>
            <a:lvl2pPr marL="914400" lvl="1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2pPr>
            <a:lvl3pPr marL="1371600" lvl="2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3pPr>
            <a:lvl4pPr marL="1828800" lvl="3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4pPr>
            <a:lvl5pPr marL="2286000" lvl="4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5pPr>
            <a:lvl6pPr marL="2743200" lvl="5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6pPr>
            <a:lvl7pPr marL="3200400" lvl="6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7pPr>
            <a:lvl8pPr marL="3657600" lvl="7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8pPr>
            <a:lvl9pPr marL="4114800" lvl="8" indent="-685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7200"/>
              <a:buFont typeface="Work Sans"/>
              <a:buChar char="•"/>
              <a:defRPr sz="7200" b="1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5"/>
          </p:nvPr>
        </p:nvSpPr>
        <p:spPr>
          <a:xfrm>
            <a:off x="3782838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body" idx="6"/>
          </p:nvPr>
        </p:nvSpPr>
        <p:spPr>
          <a:xfrm>
            <a:off x="1025513" y="3258848"/>
            <a:ext cx="1883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98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100"/>
              <a:buFont typeface="Work Sans Light"/>
              <a:buChar char="•"/>
              <a:defRPr sz="11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10" name="Google Shape;49;p8">
            <a:extLst>
              <a:ext uri="{FF2B5EF4-FFF2-40B4-BE49-F238E27FC236}">
                <a16:creationId xmlns:a16="http://schemas.microsoft.com/office/drawing/2014/main" id="{F626EEB9-D78C-4EAB-88D8-37B44417E0E2}"/>
              </a:ext>
            </a:extLst>
          </p:cNvPr>
          <p:cNvSpPr txBox="1"/>
          <p:nvPr userDrawn="1"/>
        </p:nvSpPr>
        <p:spPr>
          <a:xfrm>
            <a:off x="367468" y="98782"/>
            <a:ext cx="2018221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00" b="0" i="0" u="none" strike="noStrike" cap="none" dirty="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Ministerio de Relaciones Exteriores de Colombia</a:t>
            </a:r>
            <a:endParaRPr sz="600" b="0" i="0" u="none" strike="noStrike" cap="none" dirty="0">
              <a:solidFill>
                <a:srgbClr val="0066CD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1098468" y="4856142"/>
            <a:ext cx="42930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2828" y="2328420"/>
            <a:ext cx="3961255" cy="834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64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 preserve="1">
  <p:cSld name="1_Diapositiva de título 1">
    <p:bg>
      <p:bgPr>
        <a:solidFill>
          <a:srgbClr val="FFAB00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550015" y="4802700"/>
            <a:ext cx="4841453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 dirty="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el Ministerio de Relaciones Exteriores de Colombia</a:t>
            </a:r>
            <a:endParaRPr sz="600" b="0" i="0" u="none" strike="noStrike" cap="none" dirty="0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46570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3300"/>
              <a:buFont typeface="Work Sans"/>
              <a:buNone/>
              <a:defRPr sz="33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109E58-E310-4410-ABC8-ADC7FCAD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50" y="3650111"/>
            <a:ext cx="4238973" cy="84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6CF2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ubTitle" idx="4294967295"/>
          </p:nvPr>
        </p:nvSpPr>
        <p:spPr>
          <a:xfrm>
            <a:off x="1519881" y="3112650"/>
            <a:ext cx="7449984" cy="1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Fuente: Resolución 1784F de 2020, Por la cual se efectúa un traslado en el presupuesto de Inversión del Fondo Rotatorio del Ministerio de Relaciones Exteriores para la vigencia 2020</a:t>
            </a:r>
          </a:p>
          <a:p>
            <a:pPr marL="0" lvl="0" indent="0">
              <a:lnSpc>
                <a:spcPct val="115000"/>
              </a:lnSpc>
              <a:buNone/>
            </a:pPr>
            <a:r>
              <a:rPr lang="es-ES" sz="1100" dirty="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Septiembre de 2020.</a:t>
            </a:r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1519881" y="1558314"/>
            <a:ext cx="6932060" cy="12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4400" dirty="0"/>
              <a:t>Asignación presupuestal Proyectos de Inversión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AD2356EA-AE69-4907-9593-66E93997C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454602"/>
              </p:ext>
            </p:extLst>
          </p:nvPr>
        </p:nvGraphicFramePr>
        <p:xfrm>
          <a:off x="135923" y="542531"/>
          <a:ext cx="8822725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O" sz="1000" dirty="0">
                        <a:latin typeface="Work Sans" panose="020B0604020202020204" charset="0"/>
                      </a:endParaRP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Ministerio de Relaciones Exteriores para la atención de las víctimas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Fortalecer la implementación de las competencias del Ministerio de Relaciones Exteriores en el marco de la atención a las víctimas en el exterior 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$ 1.718.000.000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2017011000183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oferta institucional para la vinculación y atención de los colombianos en 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 oferta institucional para la vinculación y atención de los colombianos en el exterior.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$ 6.000.000.000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	</a:t>
                      </a:r>
                    </a:p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2017011000227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estrategias de acompañamiento al retorno de connacionales procedentes del exterior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estrategias de acompañamiento a la población que retorna al país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$ 4.150.000.000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Plan Fronteras para la Prosperidad: Impulsar el desarrollo en las zonas de frontera. Amazonas, Putumayo, La Guajira, San Andres Y Providencia, Boyacá, Norte De Santander, Chocó, Nariño, Arauca, Guainía, Vaupés, Vichada, Cesar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Promover el desarrollo integral en las zonas de frontera.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$ 4.413.025.040 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del modelo integral de capacitación de los funcionarios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Fortalecer las habilidades y conocimientos del Talento Humano en temas misionales, estratégicos y de apoyo a la gestión</a:t>
                      </a:r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$ 400.000.000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E00570B-B9F7-41B7-907C-090F35BC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369297"/>
              </p:ext>
            </p:extLst>
          </p:nvPr>
        </p:nvGraphicFramePr>
        <p:xfrm>
          <a:off x="135923" y="542531"/>
          <a:ext cx="8822725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747">
                  <a:extLst>
                    <a:ext uri="{9D8B030D-6E8A-4147-A177-3AD203B41FA5}">
                      <a16:colId xmlns:a16="http://schemas.microsoft.com/office/drawing/2014/main" val="2200919702"/>
                    </a:ext>
                  </a:extLst>
                </a:gridCol>
                <a:gridCol w="2573433">
                  <a:extLst>
                    <a:ext uri="{9D8B030D-6E8A-4147-A177-3AD203B41FA5}">
                      <a16:colId xmlns:a16="http://schemas.microsoft.com/office/drawing/2014/main" val="1905504807"/>
                    </a:ext>
                  </a:extLst>
                </a:gridCol>
                <a:gridCol w="3508537">
                  <a:extLst>
                    <a:ext uri="{9D8B030D-6E8A-4147-A177-3AD203B41FA5}">
                      <a16:colId xmlns:a16="http://schemas.microsoft.com/office/drawing/2014/main" val="1368641093"/>
                    </a:ext>
                  </a:extLst>
                </a:gridCol>
                <a:gridCol w="1468008">
                  <a:extLst>
                    <a:ext uri="{9D8B030D-6E8A-4147-A177-3AD203B41FA5}">
                      <a16:colId xmlns:a16="http://schemas.microsoft.com/office/drawing/2014/main" val="32003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CÓDIGO BPIN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NOMBRE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OBJETIVO DEL PROYECTO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TOTAL</a:t>
                      </a:r>
                    </a:p>
                  </a:txBody>
                  <a:tcPr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2018011000757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de capacidades locales en las casas lúdicas en el marco del Programa Integral Niños, Niñas y Adolescentes con oportunidades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Work Sans" panose="020B0604020202020204" charset="0"/>
                          <a:cs typeface="Segoe UI" panose="020B0502040204020203" pitchFamily="34" charset="0"/>
                        </a:rPr>
                        <a:t>Ampliar la atención integral para niños, niñas y adolescentes (NNA) vulnerables al reclutamiento armado</a:t>
                      </a:r>
                      <a:endParaRPr lang="es-CO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Work Sans" panose="020B060402020202020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$ 700.000.000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2018011000794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gestión documental en el Ministerio de Relaciones Exteriores y su Fondo Rotatorio Bogotá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 de la Información que se administra en el Archivo Central.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dirty="0">
                          <a:latin typeface="Work Sans" panose="020B0604020202020204" charset="0"/>
                        </a:rPr>
                        <a:t>$ 300.000.000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2018011000814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Fortalecimiento de la infraestructura del Ministerio de Relaciones Exteriores para el desarrollo de los procesos misionales nacional</a:t>
                      </a:r>
                    </a:p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Aumentar y mejorar la infraestructura del Ministerio de Relaciones Exteriores para el desarrollo de los procesos misionales	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$ 2.760.610.352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000" dirty="0">
                          <a:latin typeface="Work Sans" panose="020B0604020202020204" charset="0"/>
                        </a:rPr>
                        <a:t>2018011000824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0" dirty="0">
                          <a:latin typeface="Work Sans" panose="020B0604020202020204" charset="0"/>
                        </a:rPr>
                        <a:t>Mejoramiento Tecnológico del Ministerio de Relaciones Exteriores nacional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1"/>
                          </a:solidFill>
                          <a:latin typeface="Work Sans" panose="020B0604020202020204" charset="0"/>
                        </a:rPr>
                        <a:t>Facilitar el uso, disponibilidad y aprovechamiento de la información mediante herramientas y servicios de tecnología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latin typeface="Work Sans" panose="020B0604020202020204" charset="0"/>
                        </a:rPr>
                        <a:t>$ 3.982.538.125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1453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CO" sz="1000" b="1" dirty="0">
                          <a:latin typeface="Work Sans" panose="020B0604020202020204" charset="0"/>
                        </a:rPr>
                        <a:t>TOTAL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000" b="0" dirty="0"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CO" sz="1000" dirty="0">
                        <a:solidFill>
                          <a:schemeClr val="tx1"/>
                        </a:solidFill>
                        <a:latin typeface="Work Sans" panose="020B06040202020202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000" b="1" dirty="0">
                          <a:latin typeface="Work Sans" panose="020B0604020202020204" charset="0"/>
                        </a:rPr>
                        <a:t>$ 24.424.173.517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783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587101"/>
      </p:ext>
    </p:extLst>
  </p:cSld>
  <p:clrMapOvr>
    <a:masterClrMapping/>
  </p:clrMapOvr>
</p:sld>
</file>

<file path=ppt/theme/theme1.xml><?xml version="1.0" encoding="utf-8"?>
<a:theme xmlns:a="http://schemas.openxmlformats.org/drawingml/2006/main" name="Presidencia de Colomba">
  <a:themeElements>
    <a:clrScheme name="Presidencia">
      <a:dk1>
        <a:srgbClr val="073763"/>
      </a:dk1>
      <a:lt1>
        <a:srgbClr val="FFFFFF"/>
      </a:lt1>
      <a:dk2>
        <a:srgbClr val="3C78D8"/>
      </a:dk2>
      <a:lt2>
        <a:srgbClr val="A4C2F4"/>
      </a:lt2>
      <a:accent1>
        <a:srgbClr val="E4EDFE"/>
      </a:accent1>
      <a:accent2>
        <a:srgbClr val="B7CFFF"/>
      </a:accent2>
      <a:accent3>
        <a:srgbClr val="88ACF8"/>
      </a:accent3>
      <a:accent4>
        <a:srgbClr val="5B8BFF"/>
      </a:accent4>
      <a:accent5>
        <a:srgbClr val="6D98FF"/>
      </a:accent5>
      <a:accent6>
        <a:srgbClr val="2A54A7"/>
      </a:accent6>
      <a:hlink>
        <a:srgbClr val="F45721"/>
      </a:hlink>
      <a:folHlink>
        <a:srgbClr val="FFA0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67F95A6837DF488354AF23F043292F" ma:contentTypeVersion="7" ma:contentTypeDescription="Crear nuevo documento." ma:contentTypeScope="" ma:versionID="5c9b97b25294e51895c8d12dc9f680b3">
  <xsd:schema xmlns:xsd="http://www.w3.org/2001/XMLSchema" xmlns:xs="http://www.w3.org/2001/XMLSchema" xmlns:p="http://schemas.microsoft.com/office/2006/metadata/properties" xmlns:ns2="5b218b15-8e60-4b9e-8d3d-b3c5fa4d7cbc" xmlns:ns3="dd3bb6b6-39ec-4fc3-a950-7d1629c78237" targetNamespace="http://schemas.microsoft.com/office/2006/metadata/properties" ma:root="true" ma:fieldsID="47f06724f530264e1c2693a519abb494" ns2:_="" ns3:_="">
    <xsd:import namespace="5b218b15-8e60-4b9e-8d3d-b3c5fa4d7cbc"/>
    <xsd:import namespace="dd3bb6b6-39ec-4fc3-a950-7d1629c782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18b15-8e60-4b9e-8d3d-b3c5fa4d7c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bb6b6-39ec-4fc3-a950-7d1629c782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BD1B30-C512-467C-927E-F09507C057EC}">
  <ds:schemaRefs>
    <ds:schemaRef ds:uri="http://purl.org/dc/terms/"/>
    <ds:schemaRef ds:uri="5b218b15-8e60-4b9e-8d3d-b3c5fa4d7cbc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dd3bb6b6-39ec-4fc3-a950-7d1629c78237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9A38848-3B03-48F1-B3EB-AEA97CA359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18b15-8e60-4b9e-8d3d-b3c5fa4d7cbc"/>
    <ds:schemaRef ds:uri="dd3bb6b6-39ec-4fc3-a950-7d1629c782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B0B16D-0D03-450F-B004-4BD1C34838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403</Words>
  <Application>Microsoft Office PowerPoint</Application>
  <PresentationFormat>Presentación en pantalla (16:9)</PresentationFormat>
  <Paragraphs>51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Work Sans</vt:lpstr>
      <vt:lpstr>Work Sans Light</vt:lpstr>
      <vt:lpstr>Segoe UI</vt:lpstr>
      <vt:lpstr>Work Sans SemiBold</vt:lpstr>
      <vt:lpstr>Presidencia de Colomba</vt:lpstr>
      <vt:lpstr>Presentación de PowerPoint</vt:lpstr>
      <vt:lpstr>Asignación presupuestal Proyectos de Inversión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ADOLFO ALBA CASTRO</dc:creator>
  <cp:lastModifiedBy>VICTOR ALFONSO ARIAS GARCIA</cp:lastModifiedBy>
  <cp:revision>34</cp:revision>
  <dcterms:modified xsi:type="dcterms:W3CDTF">2021-02-12T15:28:43Z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0x010100A667F95A6837DF488354AF23F043292F</vt:lpwstr>
  </property>
</Properties>
</file>