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8" r:id="rId4"/>
    <p:sldId id="261" r:id="rId5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Montserrat" panose="00000500000000000000" pitchFamily="2" charset="0"/>
      <p:regular r:id="rId11"/>
      <p:bold r:id="rId12"/>
      <p:italic r:id="rId13"/>
      <p:boldItalic r:id="rId14"/>
    </p:embeddedFont>
    <p:embeddedFont>
      <p:font typeface="Montserrat Black" panose="00000A00000000000000" pitchFamily="2" charset="0"/>
      <p:bold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hq8iizD9Ezrd+T+tHeGiYEc7dL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51B1573-300E-4222-9BBA-0860DCD0F407}">
  <a:tblStyle styleId="{551B1573-300E-4222-9BBA-0860DCD0F40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dk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389511B-6572-4BDB-A64D-0177DE052E4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865127" y="2036951"/>
            <a:ext cx="519645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cap="none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Informe de seguimiento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PLAN DE ACCIÓN INSTITUCIONAL</a:t>
            </a:r>
            <a:endParaRPr sz="1600" dirty="0"/>
          </a:p>
        </p:txBody>
      </p:sp>
      <p:sp>
        <p:nvSpPr>
          <p:cNvPr id="90" name="Google Shape;90;p1"/>
          <p:cNvSpPr txBox="1"/>
          <p:nvPr/>
        </p:nvSpPr>
        <p:spPr>
          <a:xfrm>
            <a:off x="5865127" y="4591456"/>
            <a:ext cx="368993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Corte a 31 de diciembre de 2022</a:t>
            </a:r>
            <a:endParaRPr sz="1600" dirty="0"/>
          </a:p>
        </p:txBody>
      </p:sp>
      <p:sp>
        <p:nvSpPr>
          <p:cNvPr id="91" name="Google Shape;91;p1"/>
          <p:cNvSpPr txBox="1"/>
          <p:nvPr/>
        </p:nvSpPr>
        <p:spPr>
          <a:xfrm>
            <a:off x="1156544" y="577887"/>
            <a:ext cx="15363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Febrero de 2023</a:t>
            </a:r>
            <a:endParaRPr dirty="0"/>
          </a:p>
        </p:txBody>
      </p:sp>
      <p:pic>
        <p:nvPicPr>
          <p:cNvPr id="92" name="Google Shape;92;p1" descr="esultado de imagen para cancilleria colombia"/>
          <p:cNvPicPr preferRelativeResize="0"/>
          <p:nvPr/>
        </p:nvPicPr>
        <p:blipFill rotWithShape="1">
          <a:blip r:embed="rId4">
            <a:alphaModFix/>
          </a:blip>
          <a:srcRect l="30847" r="16699" b="508"/>
          <a:stretch/>
        </p:blipFill>
        <p:spPr>
          <a:xfrm>
            <a:off x="1342239" y="1646220"/>
            <a:ext cx="3544946" cy="3565559"/>
          </a:xfrm>
          <a:prstGeom prst="ellipse">
            <a:avLst/>
          </a:prstGeom>
          <a:noFill/>
          <a:ln>
            <a:noFill/>
          </a:ln>
        </p:spPr>
      </p:pic>
      <p:sp>
        <p:nvSpPr>
          <p:cNvPr id="93" name="Google Shape;93;p1"/>
          <p:cNvSpPr/>
          <p:nvPr/>
        </p:nvSpPr>
        <p:spPr>
          <a:xfrm>
            <a:off x="1269746" y="1557383"/>
            <a:ext cx="3689933" cy="3743234"/>
          </a:xfrm>
          <a:prstGeom prst="ellipse">
            <a:avLst/>
          </a:prstGeom>
          <a:noFill/>
          <a:ln w="9525" cap="flat" cmpd="sng">
            <a:solidFill>
              <a:srgbClr val="31538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1100829" y="2157681"/>
            <a:ext cx="448199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Resultado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Plan de Acción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2022</a:t>
            </a:r>
            <a:endParaRPr sz="1600" dirty="0"/>
          </a:p>
        </p:txBody>
      </p:sp>
      <p:sp>
        <p:nvSpPr>
          <p:cNvPr id="117" name="Google Shape;117;p4"/>
          <p:cNvSpPr txBox="1"/>
          <p:nvPr/>
        </p:nvSpPr>
        <p:spPr>
          <a:xfrm>
            <a:off x="6202170" y="2090192"/>
            <a:ext cx="40302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Las Áreas Internas del Ministerio de Relaciones </a:t>
            </a:r>
            <a:r>
              <a:rPr lang="es-ES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Exteriores 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en conjunto con</a:t>
            </a:r>
            <a:r>
              <a:rPr lang="es-ES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Misiones de Colombia en el exterior</a:t>
            </a:r>
            <a:r>
              <a:rPr lang="es-ES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de acuerdo a los lineamientos y la metodología de seguimiento</a:t>
            </a:r>
            <a:r>
              <a:rPr lang="es-ES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, ejecutaron 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con corte a </a:t>
            </a:r>
            <a:r>
              <a:rPr lang="es-ES" sz="14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31 de diciembre de 2022, 10.693 acciones estratégicas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equivalentes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al </a:t>
            </a:r>
            <a:r>
              <a:rPr lang="es-ES" sz="14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99.6% del Plan de Acción Instituciona</a:t>
            </a:r>
            <a:r>
              <a:rPr lang="es-ES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l.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A continuación, se presenta la ejecución correspondiente a las Áreas Internas y Misiones, desagregada geográficamente.</a:t>
            </a:r>
          </a:p>
        </p:txBody>
      </p:sp>
      <p:sp>
        <p:nvSpPr>
          <p:cNvPr id="2" name="Google Shape;90;p1">
            <a:extLst>
              <a:ext uri="{FF2B5EF4-FFF2-40B4-BE49-F238E27FC236}">
                <a16:creationId xmlns:a16="http://schemas.microsoft.com/office/drawing/2014/main" id="{0B2242BC-A817-B125-E8CB-5B8680F6E21E}"/>
              </a:ext>
            </a:extLst>
          </p:cNvPr>
          <p:cNvSpPr txBox="1"/>
          <p:nvPr/>
        </p:nvSpPr>
        <p:spPr>
          <a:xfrm>
            <a:off x="1100829" y="4096633"/>
            <a:ext cx="434589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Corte a 31 de diciembre de 2022</a:t>
            </a:r>
            <a:endParaRPr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 t="458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639168" y="423205"/>
            <a:ext cx="40825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Plan de Acción </a:t>
            </a:r>
            <a:endParaRPr sz="1600" dirty="0"/>
          </a:p>
        </p:txBody>
      </p:sp>
      <p:sp>
        <p:nvSpPr>
          <p:cNvPr id="107" name="Google Shape;107;p3"/>
          <p:cNvSpPr txBox="1"/>
          <p:nvPr/>
        </p:nvSpPr>
        <p:spPr>
          <a:xfrm>
            <a:off x="639168" y="958971"/>
            <a:ext cx="42904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Resultados - Corte a 31 de diciembre de 2022</a:t>
            </a:r>
            <a:endParaRPr dirty="0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09643BFE-A326-2198-5618-366B39C9E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08581" y="958971"/>
            <a:ext cx="10098006" cy="6038915"/>
          </a:xfrm>
          <a:prstGeom prst="rect">
            <a:avLst/>
          </a:prstGeom>
        </p:spPr>
      </p:pic>
      <p:sp>
        <p:nvSpPr>
          <p:cNvPr id="3" name="Google Shape;108;p3">
            <a:extLst>
              <a:ext uri="{FF2B5EF4-FFF2-40B4-BE49-F238E27FC236}">
                <a16:creationId xmlns:a16="http://schemas.microsoft.com/office/drawing/2014/main" id="{27D31D3A-EA65-B5B2-C73D-FF89231BA2B4}"/>
              </a:ext>
            </a:extLst>
          </p:cNvPr>
          <p:cNvSpPr txBox="1"/>
          <p:nvPr/>
        </p:nvSpPr>
        <p:spPr>
          <a:xfrm>
            <a:off x="41415" y="3257042"/>
            <a:ext cx="3653927" cy="317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Durante el 2022 se </a:t>
            </a:r>
          </a:p>
          <a:p>
            <a:pPr algn="ct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ejecutaron en total  </a:t>
            </a:r>
          </a:p>
          <a:p>
            <a:pPr algn="ctr"/>
            <a:r>
              <a:rPr lang="es-ES" sz="60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10.693</a:t>
            </a:r>
            <a:r>
              <a:rPr lang="es-ES" sz="40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 </a:t>
            </a:r>
          </a:p>
          <a:p>
            <a:pPr algn="ctr"/>
            <a:r>
              <a:rPr lang="es-ES" sz="14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acciones estratégicas </a:t>
            </a:r>
          </a:p>
          <a:p>
            <a:pPr algn="ct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correspondientes al </a:t>
            </a:r>
          </a:p>
          <a:p>
            <a:pPr algn="ctr"/>
            <a:r>
              <a:rPr lang="es-ES" sz="60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99,6%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del Plan de Acción Institucional.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bg1">
                  <a:lumMod val="50000"/>
                </a:schemeClr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"/>
          <p:cNvSpPr txBox="1"/>
          <p:nvPr/>
        </p:nvSpPr>
        <p:spPr>
          <a:xfrm>
            <a:off x="1040236" y="612916"/>
            <a:ext cx="728701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/>
            <a:r>
              <a:rPr lang="es-ES" sz="3600" b="1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Ejecución del Plan de Acción - Áreas Internas</a:t>
            </a:r>
            <a:endParaRPr dirty="0"/>
          </a:p>
        </p:txBody>
      </p:sp>
      <p:graphicFrame>
        <p:nvGraphicFramePr>
          <p:cNvPr id="134" name="Google Shape;134;p6"/>
          <p:cNvGraphicFramePr/>
          <p:nvPr>
            <p:extLst>
              <p:ext uri="{D42A27DB-BD31-4B8C-83A1-F6EECF244321}">
                <p14:modId xmlns:p14="http://schemas.microsoft.com/office/powerpoint/2010/main" val="3004418949"/>
              </p:ext>
            </p:extLst>
          </p:nvPr>
        </p:nvGraphicFramePr>
        <p:xfrm>
          <a:off x="1067268" y="2299549"/>
          <a:ext cx="5028750" cy="3556460"/>
        </p:xfrm>
        <a:graphic>
          <a:graphicData uri="http://schemas.openxmlformats.org/drawingml/2006/table">
            <a:tbl>
              <a:tblPr>
                <a:noFill/>
                <a:tableStyleId>{551B1573-300E-4222-9BBA-0860DCD0F407}</a:tableStyleId>
              </a:tblPr>
              <a:tblGrid>
                <a:gridCol w="410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1" i="0" u="none" strike="noStrike" cap="none" dirty="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Área Interna</a:t>
                      </a:r>
                      <a:endParaRPr dirty="0"/>
                    </a:p>
                  </a:txBody>
                  <a:tcPr marL="9525" marR="9525" marT="9525" marB="0" anchor="ctr">
                    <a:solidFill>
                      <a:srgbClr val="134B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1" u="none" strike="noStrike" cap="none" dirty="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Avance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525" marR="9525" marT="9525" marB="0" anchor="ctr">
                    <a:solidFill>
                      <a:srgbClr val="134B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Administrativa y Financiera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América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Asia, África y Oceanía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Asuntos Culturales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Asuntos Económicos, Sociales y Ambientales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Asuntos Jurídicos Internacionales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91%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Asuntos Migratorios, Consulares y Servicio al Ciudadano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98%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Asuntos Políticos Multilaterales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Cooperación Internacional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5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Derechos Humanos y Derecho Internacional Humanitario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Europa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Gestión de Información y Tecnología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35" name="Google Shape;135;p6"/>
          <p:cNvGraphicFramePr/>
          <p:nvPr>
            <p:extLst>
              <p:ext uri="{D42A27DB-BD31-4B8C-83A1-F6EECF244321}">
                <p14:modId xmlns:p14="http://schemas.microsoft.com/office/powerpoint/2010/main" val="4267550051"/>
              </p:ext>
            </p:extLst>
          </p:nvPr>
        </p:nvGraphicFramePr>
        <p:xfrm>
          <a:off x="6509392" y="2299548"/>
          <a:ext cx="5028725" cy="3556500"/>
        </p:xfrm>
        <a:graphic>
          <a:graphicData uri="http://schemas.openxmlformats.org/drawingml/2006/table">
            <a:tbl>
              <a:tblPr>
                <a:noFill/>
                <a:tableStyleId>{7389511B-6572-4BDB-A64D-0177DE052E47}</a:tableStyleId>
              </a:tblPr>
              <a:tblGrid>
                <a:gridCol w="411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1" i="0" u="none" strike="noStrike" cap="none" dirty="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Área Interna</a:t>
                      </a:r>
                      <a:endParaRPr dirty="0"/>
                    </a:p>
                  </a:txBody>
                  <a:tcPr marL="9525" marR="9525" marT="9525" marB="0" anchor="ctr">
                    <a:solidFill>
                      <a:srgbClr val="134B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1" u="none" strike="noStrike" cap="none" dirty="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Avance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525" marR="9525" marT="9525" marB="0" anchor="ctr">
                    <a:solidFill>
                      <a:srgbClr val="134B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la Academia Diplomática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Mecanismos de Concertación e Integración Regionales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Soberanía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 Talento Humano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del Protocolo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Dirección para el Desarrollo y la Integración Fronteriza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Grupo Interno de Trabajo de Determinación de la Condición de Refugiado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Grupo Interno de Trabajo de Prensa y Comunicación Corporativa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Oficina Asesora de Planeación y Desarrollo Organizacional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Oficina Asesora Jurídica Interna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Oficina Control Interno Disciplinario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14300" marR="9525" marT="952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i="0" u="none" strike="noStrike" cap="none" dirty="0">
                          <a:solidFill>
                            <a:srgbClr val="1F386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6" name="Google Shape;136;p6"/>
          <p:cNvSpPr txBox="1"/>
          <p:nvPr/>
        </p:nvSpPr>
        <p:spPr>
          <a:xfrm>
            <a:off x="1091967" y="6107633"/>
            <a:ext cx="10008066" cy="469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El avance total del las Áreas Internas fue del </a:t>
            </a:r>
            <a:r>
              <a:rPr lang="es-ES" sz="14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99,5%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s-ES" sz="14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" sz="1400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equivalente a la ejecución de </a:t>
            </a:r>
            <a:r>
              <a:rPr lang="es-ES" sz="14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2.051 acciones estratégicas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107;p3">
            <a:extLst>
              <a:ext uri="{FF2B5EF4-FFF2-40B4-BE49-F238E27FC236}">
                <a16:creationId xmlns:a16="http://schemas.microsoft.com/office/drawing/2014/main" id="{9BEF5334-BD91-D29A-FB80-CE9DC1F4CA84}"/>
              </a:ext>
            </a:extLst>
          </p:cNvPr>
          <p:cNvSpPr txBox="1"/>
          <p:nvPr/>
        </p:nvSpPr>
        <p:spPr>
          <a:xfrm>
            <a:off x="1067268" y="1741542"/>
            <a:ext cx="42904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Resultados - Corte a 31 de diciembre de 2022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354</Words>
  <Application>Microsoft Office PowerPoint</Application>
  <PresentationFormat>Panorámica</PresentationFormat>
  <Paragraphs>73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Montserrat</vt:lpstr>
      <vt:lpstr>Montserrat Black</vt:lpstr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Alba</dc:creator>
  <cp:lastModifiedBy>ANGELA PATRICIA CASTILLO RODRIGUEZ</cp:lastModifiedBy>
  <cp:revision>11</cp:revision>
  <dcterms:created xsi:type="dcterms:W3CDTF">2022-08-21T22:49:05Z</dcterms:created>
  <dcterms:modified xsi:type="dcterms:W3CDTF">2023-02-28T22:53:43Z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  <property fmtid="{D5CDD505-2E9C-101B-9397-08002B2CF9AE}" pid="3" name="MediaServiceImageTags">
    <vt:lpwstr/>
  </property>
</Properties>
</file>