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98" r:id="rId5"/>
    <p:sldId id="297" r:id="rId6"/>
  </p:sldIdLst>
  <p:sldSz cx="10801350" cy="6858000"/>
  <p:notesSz cx="7010400" cy="9296400"/>
  <p:defaultTextStyle>
    <a:defPPr>
      <a:defRPr lang="es-C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799FCD"/>
    <a:srgbClr val="2B138F"/>
    <a:srgbClr val="6600FF"/>
    <a:srgbClr val="3333CC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1" autoAdjust="0"/>
    <p:restoredTop sz="94660"/>
  </p:normalViewPr>
  <p:slideViewPr>
    <p:cSldViewPr>
      <p:cViewPr varScale="1">
        <p:scale>
          <a:sx n="69" d="100"/>
          <a:sy n="69" d="100"/>
        </p:scale>
        <p:origin x="792" y="60"/>
      </p:cViewPr>
      <p:guideLst>
        <p:guide orient="horz" pos="2160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5BA970C-7774-4CFA-A21C-C271630977D5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8EA87A9-9BC0-484D-9938-AC29FCBC3E7C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28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E3B973-B1ED-4C10-A5FC-67BEB8EA6FAB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760413" y="696913"/>
            <a:ext cx="54895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s-CO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CO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9E045F-280A-4655-A941-203EB4E50267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67583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10101" y="2130438"/>
            <a:ext cx="9181148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620206" y="3886200"/>
            <a:ext cx="756094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1D923-4673-4451-87D2-FA003CC3FD98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66EC2-6739-4BBE-B8C7-BC271692339A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6426F-54C7-4491-920D-9B6CE8C79234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342BB-2206-4A11-AF08-9A2B408E7B41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3232" y="4406913"/>
            <a:ext cx="918114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53232" y="2906713"/>
            <a:ext cx="918114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8FDB3-B761-4DAC-B841-EF3E75542138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D5182-9EDC-4B94-B789-69813BF15C05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37580" y="1600204"/>
            <a:ext cx="565195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69559" y="1600204"/>
            <a:ext cx="565195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B007A-3A36-4D89-B073-BCE87FECCDE8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9E918-E5DD-4878-935C-B2EBC74B66EE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0071" y="274638"/>
            <a:ext cx="972121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0068" y="1535113"/>
            <a:ext cx="4772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0068" y="2174875"/>
            <a:ext cx="47724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486943" y="1535113"/>
            <a:ext cx="477434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486943" y="2174875"/>
            <a:ext cx="477434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36534-5626-4FA5-9916-E9EBB8A6CB3B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FAF6A-C05C-44EB-B024-1D24C53B69E8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28958-2AF7-4ADF-9EB9-9CA07FB14560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1B355-DC90-4A2D-8841-9F2ED6E4CFF9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AE074-768E-4BED-9CA3-C418C3188E67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E4210-5688-42EF-B6C1-B333E4F4E728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0069" y="273050"/>
            <a:ext cx="355357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23030" y="273052"/>
            <a:ext cx="60382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40069" y="1435102"/>
            <a:ext cx="355357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74596-E4E4-4776-8D88-D5E5E0C4835F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8C334-BAD6-4DD7-BE4C-32510ADA9517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17140" y="4800600"/>
            <a:ext cx="648081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117140" y="612775"/>
            <a:ext cx="648081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117140" y="5367338"/>
            <a:ext cx="648081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9851D-70CF-4E08-805C-4DD2906D774F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8BCBF-444F-43A7-BDB4-FE93DA0728DE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C2CBC-4DB0-46D2-9A03-857486C9F6C5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7CA1E-AC60-47CD-883F-DF3381012AA2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250533" y="274639"/>
            <a:ext cx="2870983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37579" y="274639"/>
            <a:ext cx="843293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F5AA9-43A1-4655-916E-9DA8DE0B4DD5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9C9F8-6B3B-4771-A00F-C28E95070D55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539750" y="274638"/>
            <a:ext cx="97218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539750" y="1600200"/>
            <a:ext cx="97218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539750" y="6356350"/>
            <a:ext cx="252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CA18BC-8D33-46BD-B915-C4E24A5FB4FD}" type="datetimeFigureOut">
              <a:rPr lang="es-CO"/>
              <a:pPr>
                <a:defRPr/>
              </a:pPr>
              <a:t>30/01/2018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690938" y="6356350"/>
            <a:ext cx="34194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740650" y="6356350"/>
            <a:ext cx="252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EC7A35-2891-47EE-8533-144B4DA0C766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801350" cy="1133366"/>
          </a:xfrm>
          <a:prstGeom prst="rect">
            <a:avLst/>
          </a:prstGeom>
        </p:spPr>
      </p:pic>
      <p:sp>
        <p:nvSpPr>
          <p:cNvPr id="4102" name="Rectangle 10"/>
          <p:cNvSpPr>
            <a:spLocks noChangeArrowheads="1"/>
          </p:cNvSpPr>
          <p:nvPr/>
        </p:nvSpPr>
        <p:spPr bwMode="auto">
          <a:xfrm>
            <a:off x="7705725" y="2565400"/>
            <a:ext cx="2879725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noProof="1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“Ningún país por sí solo, ninguna región por sí sola, va a poder ser exitoso o exitosa en esta lucha contra el crimen organizado, contra el narcotráfico, si no hay un trabajo mancomunado, unido.”</a:t>
            </a:r>
            <a:endParaRPr lang="es-ES" sz="1400" b="1" noProof="1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987" y="6110507"/>
            <a:ext cx="2116485" cy="471377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C381CD6-CFE9-4B13-86F3-5C49AFF974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979012"/>
              </p:ext>
            </p:extLst>
          </p:nvPr>
        </p:nvGraphicFramePr>
        <p:xfrm>
          <a:off x="143817" y="1268760"/>
          <a:ext cx="1058545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426">
                  <a:extLst>
                    <a:ext uri="{9D8B030D-6E8A-4147-A177-3AD203B41FA5}">
                      <a16:colId xmlns:a16="http://schemas.microsoft.com/office/drawing/2014/main" val="22009197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1905504807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136864109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0593256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20034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CÓDIGO BPIN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NOMBRE DEL PROYECTO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OBJETIVO DEL PROYECTO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APORTE NACIONAL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46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0027040710000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b="1" dirty="0">
                          <a:latin typeface="Arial Narrow" panose="020B0606020202030204" pitchFamily="34" charset="0"/>
                        </a:rPr>
                        <a:t>Adquisición de sedes en el exterior- internacional.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lang="es-E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Segoe UI" panose="020B0502040204020203" pitchFamily="34" charset="0"/>
                        </a:rPr>
                        <a:t>Reducir el gasto de arrendamiento por la falta de edificaciones propias</a:t>
                      </a:r>
                      <a:endParaRPr lang="es-CO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$ 37.307.342.242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$ 37.307.342.242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0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1187000330000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b="1" dirty="0">
                          <a:latin typeface="Arial Narrow" panose="020B0606020202030204" pitchFamily="34" charset="0"/>
                        </a:rPr>
                        <a:t>Mejoramiento y mantenimiento de la infraestructura del sector.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dirty="0">
                          <a:latin typeface="Arial Narrow" panose="020B0606020202030204" pitchFamily="34" charset="0"/>
                        </a:rPr>
                        <a:t>Mejorar las condiciones de los bienes muebles e inmuebles para la atención a los grupos de interés al  interior y exterior del país.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$2.500.000.000.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$2.500.000.000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255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2011011000466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b="1" dirty="0">
                          <a:latin typeface="Arial Narrow" panose="020B0606020202030204" pitchFamily="34" charset="0"/>
                        </a:rPr>
                        <a:t>Implementación del Plan Fronteras para la Prosperidad: impulsar el desarrollo social y económico de las zonas de frontera a nivel nacional.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dirty="0">
                          <a:latin typeface="Arial Narrow" panose="020B0606020202030204" pitchFamily="34" charset="0"/>
                        </a:rPr>
                        <a:t>Promover el desarrollo social y económico de las poblaciones ubicadas en las trece subregiones de frontera e incorporar estos territorios como un elemento esencial de la agenda, a través de la articulación de los esfuerzos e intervenciones interinstitucionales.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$ 7.000.000.000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Arial Narrow" panose="020B0606020202030204" pitchFamily="34" charset="0"/>
                        </a:rPr>
                        <a:t>$ 7.000.000.000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918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2016011000202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b="1" dirty="0">
                          <a:latin typeface="Arial Narrow" panose="020B0606020202030204" pitchFamily="34" charset="0"/>
                        </a:rPr>
                        <a:t>Fortalecimiento del programa integral niños, niñas y adolescentes con oportunidades.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dirty="0">
                          <a:latin typeface="Arial Narrow" panose="020B0606020202030204" pitchFamily="34" charset="0"/>
                        </a:rPr>
                        <a:t>Ampliar la atención integral para niños, niñas y adolescentes vulnerables al reclutamiento armado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$ 1.000.000.000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$ 1.000.000.000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578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O" sz="14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2017011000180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b="1" dirty="0">
                          <a:latin typeface="Arial Narrow" panose="020B0606020202030204" pitchFamily="34" charset="0"/>
                        </a:rPr>
                        <a:t>Fortalecimiento del Ministerio de Relaciones Exteriores para la atención de las víctimas en el exterior Nacional</a:t>
                      </a:r>
                      <a:endParaRPr lang="es-CO" sz="14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dirty="0">
                          <a:latin typeface="Arial Narrow" panose="020B0606020202030204" pitchFamily="34" charset="0"/>
                        </a:rPr>
                        <a:t>Fortalecer la implementación de las competencias del Ministerio de Relaciones Exteriores en el marco de la atención a las víctimas en el exterior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$ 1.553.657.758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Arial Narrow" panose="020B0606020202030204" pitchFamily="34" charset="0"/>
                        </a:rPr>
                        <a:t>$ 1.553.657.758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0636438"/>
                  </a:ext>
                </a:extLst>
              </a:tr>
            </a:tbl>
          </a:graphicData>
        </a:graphic>
      </p:graphicFrame>
      <p:sp>
        <p:nvSpPr>
          <p:cNvPr id="17" name="Rectangle 4">
            <a:extLst>
              <a:ext uri="{FF2B5EF4-FFF2-40B4-BE49-F238E27FC236}">
                <a16:creationId xmlns:a16="http://schemas.microsoft.com/office/drawing/2014/main" id="{E3C4D870-4FDD-4CF9-99C0-99797126C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844" y="-27384"/>
            <a:ext cx="1847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/>
            <a:endParaRPr lang="es-ES" altLang="es-CO" sz="36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8" name="Imagen 1">
            <a:extLst>
              <a:ext uri="{FF2B5EF4-FFF2-40B4-BE49-F238E27FC236}">
                <a16:creationId xmlns:a16="http://schemas.microsoft.com/office/drawing/2014/main" id="{D9259E69-13F5-49F9-9CB1-9FDEE8E97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3" y="-27384"/>
            <a:ext cx="10801350" cy="1133366"/>
          </a:xfrm>
          <a:prstGeom prst="rect">
            <a:avLst/>
          </a:prstGeom>
        </p:spPr>
      </p:pic>
      <p:sp>
        <p:nvSpPr>
          <p:cNvPr id="19" name="25 CuadroTexto">
            <a:extLst>
              <a:ext uri="{FF2B5EF4-FFF2-40B4-BE49-F238E27FC236}">
                <a16:creationId xmlns:a16="http://schemas.microsoft.com/office/drawing/2014/main" id="{3D2786F3-E87E-4A14-90E5-94B1D1071C0C}"/>
              </a:ext>
            </a:extLst>
          </p:cNvPr>
          <p:cNvSpPr txBox="1"/>
          <p:nvPr/>
        </p:nvSpPr>
        <p:spPr>
          <a:xfrm>
            <a:off x="1275513" y="185357"/>
            <a:ext cx="708463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i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Asignación presupuestal Proyectos de Inversión </a:t>
            </a:r>
          </a:p>
          <a:p>
            <a:r>
              <a:rPr lang="es-CO" sz="1400" i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Fondo Rotatorio del Ministerio de Relaciones Exteriores - Vigencia 2018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947D68FD-4B7D-4C49-8E0C-8FB6F0F42787}"/>
              </a:ext>
            </a:extLst>
          </p:cNvPr>
          <p:cNvGrpSpPr/>
          <p:nvPr/>
        </p:nvGrpSpPr>
        <p:grpSpPr>
          <a:xfrm>
            <a:off x="-71933" y="-27384"/>
            <a:ext cx="1260000" cy="1133366"/>
            <a:chOff x="0" y="0"/>
            <a:chExt cx="1260000" cy="1133366"/>
          </a:xfrm>
        </p:grpSpPr>
        <p:sp>
          <p:nvSpPr>
            <p:cNvPr id="21" name="Pentágono 14">
              <a:extLst>
                <a:ext uri="{FF2B5EF4-FFF2-40B4-BE49-F238E27FC236}">
                  <a16:creationId xmlns:a16="http://schemas.microsoft.com/office/drawing/2014/main" id="{D3AF5E89-DAC2-40FA-9692-895B1889FF79}"/>
                </a:ext>
              </a:extLst>
            </p:cNvPr>
            <p:cNvSpPr/>
            <p:nvPr/>
          </p:nvSpPr>
          <p:spPr>
            <a:xfrm>
              <a:off x="0" y="0"/>
              <a:ext cx="1260000" cy="1133366"/>
            </a:xfrm>
            <a:prstGeom prst="homePlate">
              <a:avLst>
                <a:gd name="adj" fmla="val 19299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2" name="Pentágono 16">
              <a:extLst>
                <a:ext uri="{FF2B5EF4-FFF2-40B4-BE49-F238E27FC236}">
                  <a16:creationId xmlns:a16="http://schemas.microsoft.com/office/drawing/2014/main" id="{26B28934-7318-4290-8096-C636D5934E83}"/>
                </a:ext>
              </a:extLst>
            </p:cNvPr>
            <p:cNvSpPr/>
            <p:nvPr/>
          </p:nvSpPr>
          <p:spPr>
            <a:xfrm>
              <a:off x="0" y="0"/>
              <a:ext cx="1080000" cy="1133366"/>
            </a:xfrm>
            <a:prstGeom prst="homePlate">
              <a:avLst>
                <a:gd name="adj" fmla="val 1929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3" name="Pentágono 17">
              <a:extLst>
                <a:ext uri="{FF2B5EF4-FFF2-40B4-BE49-F238E27FC236}">
                  <a16:creationId xmlns:a16="http://schemas.microsoft.com/office/drawing/2014/main" id="{EDDB1499-5C5D-4A97-8A91-D93F4AE2539E}"/>
                </a:ext>
              </a:extLst>
            </p:cNvPr>
            <p:cNvSpPr/>
            <p:nvPr/>
          </p:nvSpPr>
          <p:spPr>
            <a:xfrm>
              <a:off x="0" y="0"/>
              <a:ext cx="900000" cy="1133366"/>
            </a:xfrm>
            <a:prstGeom prst="homePlate">
              <a:avLst>
                <a:gd name="adj" fmla="val 24061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3887064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801350" cy="1133366"/>
          </a:xfrm>
          <a:prstGeom prst="rect">
            <a:avLst/>
          </a:prstGeom>
        </p:spPr>
      </p:pic>
      <p:sp>
        <p:nvSpPr>
          <p:cNvPr id="4102" name="Rectangle 10"/>
          <p:cNvSpPr>
            <a:spLocks noChangeArrowheads="1"/>
          </p:cNvSpPr>
          <p:nvPr/>
        </p:nvSpPr>
        <p:spPr bwMode="auto">
          <a:xfrm>
            <a:off x="7705725" y="2565400"/>
            <a:ext cx="2879725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noProof="1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“Ningún país por sí solo, ninguna región por sí sola, va a poder ser exitoso o exitosa en esta lucha contra el crimen organizado, contra el narcotráfico, si no hay un trabajo mancomunado, unido.”</a:t>
            </a:r>
            <a:endParaRPr lang="es-ES" sz="1400" b="1" noProof="1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987" y="6110507"/>
            <a:ext cx="2116485" cy="471377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C381CD6-CFE9-4B13-86F3-5C49AFF974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963493"/>
              </p:ext>
            </p:extLst>
          </p:nvPr>
        </p:nvGraphicFramePr>
        <p:xfrm>
          <a:off x="143817" y="1412776"/>
          <a:ext cx="10585450" cy="263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426">
                  <a:extLst>
                    <a:ext uri="{9D8B030D-6E8A-4147-A177-3AD203B41FA5}">
                      <a16:colId xmlns:a16="http://schemas.microsoft.com/office/drawing/2014/main" val="22009197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1905504807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136864109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0593256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20034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CÓDIGO BPIN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NOMBRE DEL PROYECTO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OBJETIVO DEL PROYECTO</a:t>
                      </a: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APORTE NACIONAL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46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2017011000183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b="1" dirty="0">
                          <a:latin typeface="Arial Narrow" panose="020B0606020202030204" pitchFamily="34" charset="0"/>
                        </a:rPr>
                        <a:t>Fortalecimiento de la oferta institucional para la vinculación y atención de los colombianos en el exterior Nacional **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lang="es-E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Segoe UI" panose="020B0502040204020203" pitchFamily="34" charset="0"/>
                        </a:rPr>
                        <a:t>Fortalecer la oferta institucional para la vinculación y atención de los colombianos en el exterior.</a:t>
                      </a:r>
                      <a:endParaRPr lang="es-CO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$ 2.000.000.000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Arial Narrow" panose="020B0606020202030204" pitchFamily="34" charset="0"/>
                        </a:rPr>
                        <a:t>$ 2.000.000.000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0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 Narrow" panose="020B0606020202030204" pitchFamily="34" charset="0"/>
                        </a:rPr>
                        <a:t>2017011000227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b="1" dirty="0">
                          <a:latin typeface="Arial Narrow" panose="020B0606020202030204" pitchFamily="34" charset="0"/>
                        </a:rPr>
                        <a:t>Fortalecimiento de estrategias de acompañamiento al retorno de connacionales procedentes del exterior Nacional **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dirty="0">
                          <a:latin typeface="Arial Narrow" panose="020B0606020202030204" pitchFamily="34" charset="0"/>
                        </a:rPr>
                        <a:t>Fortalecer las estrategias de acompañamiento a la población que retorna al país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Arial Narrow" panose="020B0606020202030204" pitchFamily="34" charset="0"/>
                        </a:rPr>
                        <a:t>$ 2.000.000.000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Arial Narrow" panose="020B0606020202030204" pitchFamily="34" charset="0"/>
                        </a:rPr>
                        <a:t>$ 2.000.000.000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255964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s-ES" sz="14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just"/>
                      <a:endParaRPr lang="es-E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$ 53.361.000.000</a:t>
                      </a: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$ 53.361.000.000</a:t>
                      </a: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45752"/>
                  </a:ext>
                </a:extLst>
              </a:tr>
            </a:tbl>
          </a:graphicData>
        </a:graphic>
      </p:graphicFrame>
      <p:sp>
        <p:nvSpPr>
          <p:cNvPr id="17" name="Rectangle 4">
            <a:extLst>
              <a:ext uri="{FF2B5EF4-FFF2-40B4-BE49-F238E27FC236}">
                <a16:creationId xmlns:a16="http://schemas.microsoft.com/office/drawing/2014/main" id="{E3C4D870-4FDD-4CF9-99C0-99797126C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844" y="-27384"/>
            <a:ext cx="1847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/>
            <a:endParaRPr lang="es-ES" altLang="es-CO" sz="36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8" name="Imagen 1">
            <a:extLst>
              <a:ext uri="{FF2B5EF4-FFF2-40B4-BE49-F238E27FC236}">
                <a16:creationId xmlns:a16="http://schemas.microsoft.com/office/drawing/2014/main" id="{D9259E69-13F5-49F9-9CB1-9FDEE8E97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3" y="-27384"/>
            <a:ext cx="10801350" cy="1133366"/>
          </a:xfrm>
          <a:prstGeom prst="rect">
            <a:avLst/>
          </a:prstGeom>
        </p:spPr>
      </p:pic>
      <p:sp>
        <p:nvSpPr>
          <p:cNvPr id="19" name="25 CuadroTexto">
            <a:extLst>
              <a:ext uri="{FF2B5EF4-FFF2-40B4-BE49-F238E27FC236}">
                <a16:creationId xmlns:a16="http://schemas.microsoft.com/office/drawing/2014/main" id="{3D2786F3-E87E-4A14-90E5-94B1D1071C0C}"/>
              </a:ext>
            </a:extLst>
          </p:cNvPr>
          <p:cNvSpPr txBox="1"/>
          <p:nvPr/>
        </p:nvSpPr>
        <p:spPr>
          <a:xfrm>
            <a:off x="1275513" y="185357"/>
            <a:ext cx="708463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i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Asignación presupuestal Proyectos de Inversión </a:t>
            </a:r>
          </a:p>
          <a:p>
            <a:r>
              <a:rPr lang="es-CO" sz="1400" i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Fondo Rotatorio del Ministerio de Relaciones Exteriores - Vigencia 2018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947D68FD-4B7D-4C49-8E0C-8FB6F0F42787}"/>
              </a:ext>
            </a:extLst>
          </p:cNvPr>
          <p:cNvGrpSpPr/>
          <p:nvPr/>
        </p:nvGrpSpPr>
        <p:grpSpPr>
          <a:xfrm>
            <a:off x="-71933" y="-27384"/>
            <a:ext cx="1260000" cy="1133366"/>
            <a:chOff x="0" y="0"/>
            <a:chExt cx="1260000" cy="1133366"/>
          </a:xfrm>
        </p:grpSpPr>
        <p:sp>
          <p:nvSpPr>
            <p:cNvPr id="21" name="Pentágono 14">
              <a:extLst>
                <a:ext uri="{FF2B5EF4-FFF2-40B4-BE49-F238E27FC236}">
                  <a16:creationId xmlns:a16="http://schemas.microsoft.com/office/drawing/2014/main" id="{D3AF5E89-DAC2-40FA-9692-895B1889FF79}"/>
                </a:ext>
              </a:extLst>
            </p:cNvPr>
            <p:cNvSpPr/>
            <p:nvPr/>
          </p:nvSpPr>
          <p:spPr>
            <a:xfrm>
              <a:off x="0" y="0"/>
              <a:ext cx="1260000" cy="1133366"/>
            </a:xfrm>
            <a:prstGeom prst="homePlate">
              <a:avLst>
                <a:gd name="adj" fmla="val 19299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2" name="Pentágono 16">
              <a:extLst>
                <a:ext uri="{FF2B5EF4-FFF2-40B4-BE49-F238E27FC236}">
                  <a16:creationId xmlns:a16="http://schemas.microsoft.com/office/drawing/2014/main" id="{26B28934-7318-4290-8096-C636D5934E83}"/>
                </a:ext>
              </a:extLst>
            </p:cNvPr>
            <p:cNvSpPr/>
            <p:nvPr/>
          </p:nvSpPr>
          <p:spPr>
            <a:xfrm>
              <a:off x="0" y="0"/>
              <a:ext cx="1080000" cy="1133366"/>
            </a:xfrm>
            <a:prstGeom prst="homePlate">
              <a:avLst>
                <a:gd name="adj" fmla="val 1929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3" name="Pentágono 17">
              <a:extLst>
                <a:ext uri="{FF2B5EF4-FFF2-40B4-BE49-F238E27FC236}">
                  <a16:creationId xmlns:a16="http://schemas.microsoft.com/office/drawing/2014/main" id="{EDDB1499-5C5D-4A97-8A91-D93F4AE2539E}"/>
                </a:ext>
              </a:extLst>
            </p:cNvPr>
            <p:cNvSpPr/>
            <p:nvPr/>
          </p:nvSpPr>
          <p:spPr>
            <a:xfrm>
              <a:off x="0" y="0"/>
              <a:ext cx="900000" cy="1133366"/>
            </a:xfrm>
            <a:prstGeom prst="homePlate">
              <a:avLst>
                <a:gd name="adj" fmla="val 24061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472E1E5-ACC4-4ECB-8D54-05BA5712505B}"/>
              </a:ext>
            </a:extLst>
          </p:cNvPr>
          <p:cNvSpPr/>
          <p:nvPr/>
        </p:nvSpPr>
        <p:spPr>
          <a:xfrm>
            <a:off x="143817" y="4149080"/>
            <a:ext cx="1058545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2806065" algn="ctr"/>
                <a:tab pos="5612130" algn="r"/>
              </a:tabLst>
            </a:pPr>
            <a:r>
              <a:rPr lang="es-CO" sz="1400" dirty="0">
                <a:latin typeface="Arial Narrow" panose="020B0606020202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** Los recursos asignados a este proyecto corresponden al traslado realizado a través de la Resolución 0071F de 16 de enero de 2018 </a:t>
            </a:r>
            <a:r>
              <a:rPr lang="es-CO" sz="1400" i="1" dirty="0">
                <a:latin typeface="Arial Narrow" panose="020B0606020202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Por la cual se efectúa un traslado en el Presupuesto de Gastos de Inversión del Fondo Rotatorio del Ministerio de Relaciones Exteriores para la vigencia 2018. </a:t>
            </a:r>
            <a:r>
              <a:rPr lang="es-CO" sz="1400" dirty="0">
                <a:latin typeface="Arial Narrow" panose="020B0606020202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Este traslado corresponde a la reformulación de proyectos realizada en el 2017 en el marco de la construcción de un presupuesto orientado a resultados. </a:t>
            </a:r>
          </a:p>
          <a:p>
            <a:pPr>
              <a:spcAft>
                <a:spcPts val="0"/>
              </a:spcAft>
              <a:tabLst>
                <a:tab pos="2806065" algn="ctr"/>
                <a:tab pos="5612130" algn="r"/>
              </a:tabLst>
            </a:pPr>
            <a:endParaRPr lang="es-CO" sz="1200" dirty="0">
              <a:latin typeface="Arial Narrow" panose="020B060602020203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0"/>
              </a:spcAft>
              <a:tabLst>
                <a:tab pos="2806065" algn="ctr"/>
                <a:tab pos="5612130" algn="r"/>
              </a:tabLst>
            </a:pPr>
            <a:r>
              <a:rPr lang="es-CO" sz="1200" dirty="0">
                <a:latin typeface="Arial Narrow" panose="020B0606020202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Elaborado con la información del Decreto 2236 de 2017 – Anexo presupuesto General de la Nación</a:t>
            </a:r>
          </a:p>
          <a:p>
            <a:pPr>
              <a:spcAft>
                <a:spcPts val="0"/>
              </a:spcAft>
              <a:tabLst>
                <a:tab pos="2806065" algn="ctr"/>
                <a:tab pos="5612130" algn="r"/>
              </a:tabLst>
            </a:pPr>
            <a:r>
              <a:rPr lang="es-CO" sz="1200" dirty="0">
                <a:latin typeface="Arial Narrow" panose="020B0606020202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Enero de 2018,</a:t>
            </a:r>
            <a:endParaRPr lang="es-CO" sz="1200" dirty="0">
              <a:effectLst/>
              <a:latin typeface="Arial Narrow" panose="020B060602020203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667F95A6837DF488354AF23F043292F" ma:contentTypeVersion="7" ma:contentTypeDescription="Crear nuevo documento." ma:contentTypeScope="" ma:versionID="34cd341de3a0f2bbfd4d1f375a911854">
  <xsd:schema xmlns:xsd="http://www.w3.org/2001/XMLSchema" xmlns:xs="http://www.w3.org/2001/XMLSchema" xmlns:p="http://schemas.microsoft.com/office/2006/metadata/properties" xmlns:ns2="5b218b15-8e60-4b9e-8d3d-b3c5fa4d7cbc" xmlns:ns3="dd3bb6b6-39ec-4fc3-a950-7d1629c78237" targetNamespace="http://schemas.microsoft.com/office/2006/metadata/properties" ma:root="true" ma:fieldsID="e7481e25410cf35e00f2a7d1b800510b" ns2:_="" ns3:_="">
    <xsd:import namespace="5b218b15-8e60-4b9e-8d3d-b3c5fa4d7cbc"/>
    <xsd:import namespace="dd3bb6b6-39ec-4fc3-a950-7d1629c7823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18b15-8e60-4b9e-8d3d-b3c5fa4d7c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bb6b6-39ec-4fc3-a950-7d1629c782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5b218b15-8e60-4b9e-8d3d-b3c5fa4d7cbc">
      <UserInfo>
        <DisplayName>VIVIANA ANDREA MEDINA CRUZ</DisplayName>
        <AccountId>584</AccountId>
        <AccountType/>
      </UserInfo>
      <UserInfo>
        <DisplayName>Yessica Diazgranados Carvajal</DisplayName>
        <AccountId>424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495AB8-3CED-4301-B47B-DCA863B98A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18b15-8e60-4b9e-8d3d-b3c5fa4d7cbc"/>
    <ds:schemaRef ds:uri="dd3bb6b6-39ec-4fc3-a950-7d1629c782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6A4AAD-218F-4412-A3AE-793663457FCD}">
  <ds:schemaRefs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5b218b15-8e60-4b9e-8d3d-b3c5fa4d7cbc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dd3bb6b6-39ec-4fc3-a950-7d1629c78237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ED4C273-CA9D-4D0E-9012-D811A4C41C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3658</TotalTime>
  <Words>510</Words>
  <Application>Microsoft Office PowerPoint</Application>
  <PresentationFormat>Personalizado</PresentationFormat>
  <Paragraphs>59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Segoe UI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Gustavo Alba</dc:creator>
  <cp:lastModifiedBy>VICTOR ALFONSO ARIAS GARCIA</cp:lastModifiedBy>
  <cp:revision>451</cp:revision>
  <dcterms:created xsi:type="dcterms:W3CDTF">2011-05-26T21:49:43Z</dcterms:created>
  <dcterms:modified xsi:type="dcterms:W3CDTF">2018-01-30T18:48:49Z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0x010100A667F95A6837DF488354AF23F043292F</vt:lpwstr>
  </property>
  <property fmtid="{D5CDD505-2E9C-101B-9397-08002B2CF9AE}" pid="3" name="_dlc_DocIdItemGuid">
    <vt:lpwstr>60c1ae3a-2258-4d07-a836-37676a28046f</vt:lpwstr>
  </property>
</Properties>
</file>